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4" r:id="rId1"/>
  </p:sldMasterIdLst>
  <p:notesMasterIdLst>
    <p:notesMasterId r:id="rId31"/>
  </p:notesMasterIdLst>
  <p:sldIdLst>
    <p:sldId id="272" r:id="rId2"/>
    <p:sldId id="348" r:id="rId3"/>
    <p:sldId id="349" r:id="rId4"/>
    <p:sldId id="276" r:id="rId5"/>
    <p:sldId id="344" r:id="rId6"/>
    <p:sldId id="345" r:id="rId7"/>
    <p:sldId id="311" r:id="rId8"/>
    <p:sldId id="350" r:id="rId9"/>
    <p:sldId id="274" r:id="rId10"/>
    <p:sldId id="308" r:id="rId11"/>
    <p:sldId id="337" r:id="rId12"/>
    <p:sldId id="339" r:id="rId13"/>
    <p:sldId id="341" r:id="rId14"/>
    <p:sldId id="342" r:id="rId15"/>
    <p:sldId id="321" r:id="rId16"/>
    <p:sldId id="263" r:id="rId17"/>
    <p:sldId id="264" r:id="rId18"/>
    <p:sldId id="265" r:id="rId19"/>
    <p:sldId id="351" r:id="rId20"/>
    <p:sldId id="266" r:id="rId21"/>
    <p:sldId id="267" r:id="rId22"/>
    <p:sldId id="317" r:id="rId23"/>
    <p:sldId id="323" r:id="rId24"/>
    <p:sldId id="325" r:id="rId25"/>
    <p:sldId id="327" r:id="rId26"/>
    <p:sldId id="340" r:id="rId27"/>
    <p:sldId id="328" r:id="rId28"/>
    <p:sldId id="320" r:id="rId29"/>
    <p:sldId id="270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Ubuntu" panose="020B060402020202020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ke Ju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Small VMs: Total Monthly Price 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'VM CPU-MEM Pricing-Performance'!$W$68</c:f>
              <c:strCache>
                <c:ptCount val="1"/>
                <c:pt idx="0">
                  <c:v>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1912-4F68-AF9C-38507361CDA6}"/>
              </c:ext>
            </c:extLst>
          </c:dPt>
          <c:dPt>
            <c:idx val="1"/>
            <c:invertIfNegative val="0"/>
            <c:bubble3D val="0"/>
            <c:spPr>
              <a:solidFill>
                <a:srgbClr val="0091C4"/>
              </a:solidFill>
              <a:ln>
                <a:solidFill>
                  <a:srgbClr val="0091C4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1912-4F68-AF9C-38507361CDA6}"/>
              </c:ext>
            </c:extLst>
          </c:dPt>
          <c:dPt>
            <c:idx val="2"/>
            <c:invertIfNegative val="0"/>
            <c:bubble3D val="0"/>
            <c:spPr>
              <a:solidFill>
                <a:srgbClr val="D668F8"/>
              </a:solidFill>
              <a:ln>
                <a:solidFill>
                  <a:srgbClr val="D668F8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1912-4F68-AF9C-38507361CDA6}"/>
              </c:ext>
            </c:extLst>
          </c:dPt>
          <c:dPt>
            <c:idx val="3"/>
            <c:invertIfNegative val="0"/>
            <c:bubble3D val="0"/>
            <c:spPr>
              <a:solidFill>
                <a:srgbClr val="F19759"/>
              </a:solidFill>
              <a:ln>
                <a:solidFill>
                  <a:srgbClr val="F19759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1912-4F68-AF9C-38507361CDA6}"/>
              </c:ext>
            </c:extLst>
          </c:dPt>
          <c:dPt>
            <c:idx val="4"/>
            <c:invertIfNegative val="0"/>
            <c:bubble3D val="0"/>
            <c:spPr>
              <a:solidFill>
                <a:srgbClr val="FF4F4F"/>
              </a:solidFill>
              <a:ln>
                <a:solidFill>
                  <a:srgbClr val="FF4F4F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1912-4F68-AF9C-38507361CD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'VM CPU-MEM Pricing-Performance'!$V$69:$V$73</c:f>
              <c:strCache>
                <c:ptCount val="5"/>
                <c:pt idx="0">
                  <c:v>VM 2</c:v>
                </c:pt>
                <c:pt idx="1">
                  <c:v>VM 1</c:v>
                </c:pt>
                <c:pt idx="2">
                  <c:v>VM 3</c:v>
                </c:pt>
                <c:pt idx="3">
                  <c:v>VM 4</c:v>
                </c:pt>
                <c:pt idx="4">
                  <c:v>VM 5</c:v>
                </c:pt>
              </c:strCache>
            </c:strRef>
          </c:cat>
          <c:val>
            <c:numRef>
              <c:f>'VM CPU-MEM Pricing-Performance'!$W$69:$W$73</c:f>
              <c:numCache>
                <c:formatCode>"$"#,##0.00</c:formatCode>
                <c:ptCount val="5"/>
                <c:pt idx="0">
                  <c:v>72.602000000000004</c:v>
                </c:pt>
                <c:pt idx="1">
                  <c:v>77.599999999999994</c:v>
                </c:pt>
                <c:pt idx="2">
                  <c:v>83.54</c:v>
                </c:pt>
                <c:pt idx="3">
                  <c:v>89.84</c:v>
                </c:pt>
                <c:pt idx="4">
                  <c:v>94.355999999999995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912-4F68-AF9C-38507361C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70816159"/>
        <c:axId val="421296415"/>
      </c:barChart>
      <c:catAx>
        <c:axId val="370816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1200000" spcFirstLastPara="1" vertOverflow="ellipsis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296415"/>
        <c:crosses val="autoZero"/>
        <c:auto val="1"/>
        <c:lblAlgn val="ctr"/>
        <c:lblOffset val="100"/>
        <c:noMultiLvlLbl val="0"/>
      </c:catAx>
      <c:valAx>
        <c:axId val="42129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816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CPU Multi-Core</a:t>
            </a:r>
            <a:r>
              <a:rPr lang="en-US" sz="1600" baseline="0"/>
              <a:t> Performance</a:t>
            </a:r>
            <a:endParaRPr lang="en-US" sz="1600"/>
          </a:p>
        </c:rich>
      </c:tx>
      <c:layout>
        <c:manualLayout>
          <c:xMode val="edge"/>
          <c:yMode val="edge"/>
          <c:x val="0.317097112860892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344269466316712E-2"/>
          <c:y val="0.18228395061728395"/>
          <c:w val="0.90435476815398075"/>
          <c:h val="0.555081656459609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'VM CPU-MEM Pricing-Performance'!$W$48</c:f>
              <c:strCache>
                <c:ptCount val="1"/>
                <c:pt idx="0">
                  <c:v>Multi-Core Price-Performance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CD3E-4D88-8467-93AECFE7F518}"/>
              </c:ext>
            </c:extLst>
          </c:dPt>
          <c:dPt>
            <c:idx val="1"/>
            <c:invertIfNegative val="0"/>
            <c:bubble3D val="0"/>
            <c:spPr>
              <a:solidFill>
                <a:srgbClr val="D668F8"/>
              </a:solidFill>
              <a:ln>
                <a:solidFill>
                  <a:srgbClr val="D668F8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CD3E-4D88-8467-93AECFE7F518}"/>
              </c:ext>
            </c:extLst>
          </c:dPt>
          <c:dPt>
            <c:idx val="2"/>
            <c:invertIfNegative val="0"/>
            <c:bubble3D val="0"/>
            <c:spPr>
              <a:solidFill>
                <a:srgbClr val="0091C4"/>
              </a:solidFill>
              <a:ln>
                <a:solidFill>
                  <a:srgbClr val="0091C4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CD3E-4D88-8467-93AECFE7F518}"/>
              </c:ext>
            </c:extLst>
          </c:dPt>
          <c:dPt>
            <c:idx val="3"/>
            <c:invertIfNegative val="0"/>
            <c:bubble3D val="0"/>
            <c:spPr>
              <a:solidFill>
                <a:srgbClr val="FF4F4F"/>
              </a:solidFill>
              <a:ln>
                <a:solidFill>
                  <a:srgbClr val="FF4F4F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CD3E-4D88-8467-93AECFE7F518}"/>
              </c:ext>
            </c:extLst>
          </c:dPt>
          <c:dPt>
            <c:idx val="4"/>
            <c:invertIfNegative val="0"/>
            <c:bubble3D val="0"/>
            <c:spPr>
              <a:solidFill>
                <a:srgbClr val="F19759"/>
              </a:solidFill>
              <a:ln>
                <a:solidFill>
                  <a:srgbClr val="F19759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CD3E-4D88-8467-93AECFE7F5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'VM CPU-MEM Pricing-Performance'!$V$49:$V$53</c:f>
              <c:strCache>
                <c:ptCount val="5"/>
                <c:pt idx="0">
                  <c:v>VM 2</c:v>
                </c:pt>
                <c:pt idx="1">
                  <c:v>VM 3</c:v>
                </c:pt>
                <c:pt idx="2">
                  <c:v>VM 1</c:v>
                </c:pt>
                <c:pt idx="3">
                  <c:v>VM 5</c:v>
                </c:pt>
                <c:pt idx="4">
                  <c:v>VM 4</c:v>
                </c:pt>
              </c:strCache>
            </c:strRef>
          </c:cat>
          <c:val>
            <c:numRef>
              <c:f>'VM CPU-MEM Pricing-Performance'!$W$49:$W$53</c:f>
              <c:numCache>
                <c:formatCode>#,##0</c:formatCode>
                <c:ptCount val="5"/>
                <c:pt idx="0">
                  <c:v>3775.3040000000001</c:v>
                </c:pt>
                <c:pt idx="1">
                  <c:v>4009.92</c:v>
                </c:pt>
                <c:pt idx="2">
                  <c:v>4190.3999999999996</c:v>
                </c:pt>
                <c:pt idx="3">
                  <c:v>4340.3760000000002</c:v>
                </c:pt>
                <c:pt idx="4">
                  <c:v>4402.16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D3E-4D88-8467-93AECFE7F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70816159"/>
        <c:axId val="421296415"/>
      </c:barChart>
      <c:catAx>
        <c:axId val="3708161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296415"/>
        <c:crosses val="autoZero"/>
        <c:auto val="1"/>
        <c:lblAlgn val="ctr"/>
        <c:lblOffset val="100"/>
        <c:noMultiLvlLbl val="0"/>
      </c:catAx>
      <c:valAx>
        <c:axId val="421296415"/>
        <c:scaling>
          <c:orientation val="minMax"/>
          <c:min val="2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GeekBench4 Multi-Score(Higher is Better)</a:t>
                </a:r>
              </a:p>
            </c:rich>
          </c:tx>
          <c:layout>
            <c:manualLayout>
              <c:xMode val="edge"/>
              <c:yMode val="edge"/>
              <c:x val="0.33705526394693097"/>
              <c:y val="0.936611729524478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816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="1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CPU Multi-Core Performance Per Dollar</a:t>
            </a:r>
          </a:p>
        </c:rich>
      </c:tx>
      <c:layout>
        <c:manualLayout>
          <c:xMode val="edge"/>
          <c:yMode val="edge"/>
          <c:x val="0.2510185185185185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8344269466316712E-2"/>
          <c:y val="0.18228395061728395"/>
          <c:w val="0.91377617381160692"/>
          <c:h val="0.5550816564596091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'VM CPU-MEM Pricing-Performance'!$R$48</c:f>
              <c:strCache>
                <c:ptCount val="1"/>
                <c:pt idx="0">
                  <c:v>Multi-Core Price-Performance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4F4F"/>
              </a:solidFill>
              <a:ln>
                <a:solidFill>
                  <a:srgbClr val="FF4F4F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D2A5-4563-B92D-3EF32D3C721F}"/>
              </c:ext>
            </c:extLst>
          </c:dPt>
          <c:dPt>
            <c:idx val="1"/>
            <c:invertIfNegative val="0"/>
            <c:bubble3D val="0"/>
            <c:spPr>
              <a:solidFill>
                <a:srgbClr val="D668F8"/>
              </a:solidFill>
              <a:ln>
                <a:solidFill>
                  <a:srgbClr val="D668F8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D2A5-4563-B92D-3EF32D3C721F}"/>
              </c:ext>
            </c:extLst>
          </c:dPt>
          <c:dPt>
            <c:idx val="2"/>
            <c:invertIfNegative val="0"/>
            <c:bubble3D val="0"/>
            <c:spPr>
              <a:solidFill>
                <a:srgbClr val="F19759"/>
              </a:solidFill>
              <a:ln>
                <a:solidFill>
                  <a:srgbClr val="F19759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D2A5-4563-B92D-3EF32D3C721F}"/>
              </c:ext>
            </c:extLst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D2A5-4563-B92D-3EF32D3C721F}"/>
              </c:ext>
            </c:extLst>
          </c:dPt>
          <c:dPt>
            <c:idx val="4"/>
            <c:invertIfNegative val="0"/>
            <c:bubble3D val="0"/>
            <c:spPr>
              <a:solidFill>
                <a:srgbClr val="0091C4"/>
              </a:solidFill>
              <a:ln>
                <a:solidFill>
                  <a:srgbClr val="0091C4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D2A5-4563-B92D-3EF32D3C72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'VM CPU-MEM Pricing-Performance'!$Q$49:$Q$53</c:f>
              <c:strCache>
                <c:ptCount val="5"/>
                <c:pt idx="0">
                  <c:v>VM 5</c:v>
                </c:pt>
                <c:pt idx="1">
                  <c:v>VM 3</c:v>
                </c:pt>
                <c:pt idx="2">
                  <c:v>VM 4</c:v>
                </c:pt>
                <c:pt idx="3">
                  <c:v>VM 2</c:v>
                </c:pt>
                <c:pt idx="4">
                  <c:v>VM 1</c:v>
                </c:pt>
              </c:strCache>
            </c:strRef>
          </c:cat>
          <c:val>
            <c:numRef>
              <c:f>'VM CPU-MEM Pricing-Performance'!$R$49:$R$53</c:f>
              <c:numCache>
                <c:formatCode>#,##0</c:formatCode>
                <c:ptCount val="5"/>
                <c:pt idx="0">
                  <c:v>46</c:v>
                </c:pt>
                <c:pt idx="1">
                  <c:v>48</c:v>
                </c:pt>
                <c:pt idx="2">
                  <c:v>49</c:v>
                </c:pt>
                <c:pt idx="3">
                  <c:v>52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2A5-4563-B92D-3EF32D3C7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70816159"/>
        <c:axId val="421296415"/>
      </c:barChart>
      <c:catAx>
        <c:axId val="3708161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296415"/>
        <c:crosses val="autoZero"/>
        <c:auto val="1"/>
        <c:lblAlgn val="ctr"/>
        <c:lblOffset val="100"/>
        <c:noMultiLvlLbl val="0"/>
      </c:catAx>
      <c:valAx>
        <c:axId val="4212964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Performance Value Per USD (Higher is Better)</a:t>
                </a:r>
              </a:p>
            </c:rich>
          </c:tx>
          <c:layout>
            <c:manualLayout>
              <c:xMode val="edge"/>
              <c:yMode val="edge"/>
              <c:x val="0.33705526394693097"/>
              <c:y val="0.936611729524478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816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="1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1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66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93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6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19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Pace = touch on recent example of innovation / things that have impacted cloud perf in general, these things happen more and more frequently. </a:t>
            </a:r>
          </a:p>
          <a:p>
            <a:pPr>
              <a:buNone/>
            </a:pPr>
            <a:endParaRPr lang="en-US" dirty="0"/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nvme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amd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epyc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spectre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/meltdown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10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nvme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amd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epyc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spectre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/meltdown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9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7564341"/>
      </p:ext>
    </p:extLst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12369"/>
      </p:ext>
    </p:extLst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831809"/>
      </p:ext>
    </p:extLst>
  </p:cSld>
  <p:clrMapOvr>
    <a:masterClrMapping/>
  </p:clrMapOvr>
  <p:transition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2 - Dark Gray">
    <p:bg>
      <p:bgPr>
        <a:gradFill>
          <a:gsLst>
            <a:gs pos="0">
              <a:srgbClr val="646667"/>
            </a:gs>
            <a:gs pos="100000">
              <a:srgbClr val="646667"/>
            </a:gs>
          </a:gsLst>
          <a:lin ang="5400000" scaled="0"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sldNum" idx="12"/>
          </p:nvPr>
        </p:nvSpPr>
        <p:spPr>
          <a:xfrm>
            <a:off x="361949" y="4760118"/>
            <a:ext cx="187200" cy="185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548483" y="1395576"/>
            <a:ext cx="5482500" cy="738299"/>
          </a:xfrm>
          <a:prstGeom prst="rect">
            <a:avLst/>
          </a:prstGeom>
          <a:noFill/>
          <a:ln>
            <a:noFill/>
          </a:ln>
        </p:spPr>
        <p:txBody>
          <a:bodyPr wrap="square" lIns="68625" tIns="68625" rIns="68625" bIns="686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700" b="1" i="0" u="none" strike="noStrike" cap="none">
                <a:solidFill>
                  <a:srgbClr val="6466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548483" y="2146576"/>
            <a:ext cx="4734300" cy="474900"/>
          </a:xfrm>
          <a:prstGeom prst="rect">
            <a:avLst/>
          </a:prstGeom>
          <a:noFill/>
          <a:ln>
            <a:noFill/>
          </a:ln>
        </p:spPr>
        <p:txBody>
          <a:bodyPr wrap="square" lIns="68625" tIns="68625" rIns="68625" bIns="686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500"/>
              </a:spcAft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7800" marR="0" lvl="2" indent="-1016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800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42900" marR="0" lvl="3" indent="-1016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78571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20700" marR="0" lvl="4" indent="-1143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83333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6858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85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2"/>
              </a:buClr>
              <a:buFont typeface="Calibri"/>
              <a:buNone/>
              <a:defRPr sz="900" b="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13837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Gray Back">
    <p:bg>
      <p:bgPr>
        <a:solidFill>
          <a:schemeClr val="l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362327" y="4845128"/>
            <a:ext cx="184800" cy="218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547067" y="297656"/>
            <a:ext cx="8045400" cy="585000"/>
          </a:xfrm>
          <a:prstGeom prst="rect">
            <a:avLst/>
          </a:prstGeom>
          <a:noFill/>
          <a:ln>
            <a:noFill/>
          </a:ln>
        </p:spPr>
        <p:txBody>
          <a:bodyPr wrap="square" lIns="68625" tIns="68625" rIns="68625" bIns="68625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700" b="1" i="0" u="none" strike="noStrike" cap="none">
                <a:solidFill>
                  <a:srgbClr val="0FB3E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549280" y="1048940"/>
            <a:ext cx="8045400" cy="3315900"/>
          </a:xfrm>
          <a:prstGeom prst="rect">
            <a:avLst/>
          </a:prstGeom>
          <a:noFill/>
          <a:ln>
            <a:noFill/>
          </a:ln>
        </p:spPr>
        <p:txBody>
          <a:bodyPr wrap="square" lIns="68625" tIns="68625" rIns="68625" bIns="68625" anchor="t" anchorCtr="0"/>
          <a:lstStyle>
            <a:lvl1pPr marL="0" marR="0" lvl="0" indent="0" algn="l" rtl="0">
              <a:spcBef>
                <a:spcPts val="0"/>
              </a:spcBef>
              <a:spcAft>
                <a:spcPts val="600"/>
              </a:spcAft>
              <a:buNone/>
              <a:defRPr sz="1500" b="0" i="0" u="none" strike="noStrike" cap="none">
                <a:solidFill>
                  <a:srgbClr val="6466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500"/>
              </a:spcAft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7800" marR="0" lvl="2" indent="-1016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800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42900" marR="0" lvl="3" indent="-1016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78571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20700" marR="0" lvl="4" indent="-1143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83333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6858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85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2"/>
              </a:buClr>
              <a:buFont typeface="Calibri"/>
              <a:buNone/>
              <a:defRPr sz="900" b="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547067" y="4845128"/>
            <a:ext cx="2542200" cy="218700"/>
          </a:xfrm>
          <a:prstGeom prst="rect">
            <a:avLst/>
          </a:prstGeom>
          <a:noFill/>
          <a:ln>
            <a:noFill/>
          </a:ln>
        </p:spPr>
        <p:txBody>
          <a:bodyPr wrap="square" lIns="68625" tIns="68625" rIns="68625" bIns="686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002229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5612" y="1597914"/>
            <a:ext cx="5374200" cy="585900"/>
          </a:xfrm>
          <a:prstGeom prst="rect">
            <a:avLst/>
          </a:prstGeom>
          <a:noFill/>
          <a:ln>
            <a:noFill/>
          </a:ln>
        </p:spPr>
        <p:txBody>
          <a:bodyPr wrap="square" lIns="68625" tIns="68625" rIns="68625" bIns="686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5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1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308461" y="2032822"/>
            <a:ext cx="3748500" cy="612600"/>
          </a:xfrm>
          <a:prstGeom prst="rect">
            <a:avLst/>
          </a:prstGeom>
          <a:noFill/>
          <a:ln>
            <a:noFill/>
          </a:ln>
        </p:spPr>
        <p:txBody>
          <a:bodyPr wrap="square" lIns="68625" tIns="68625" rIns="68625" bIns="68625" anchor="ctr" anchorCtr="0"/>
          <a:lstStyle>
            <a:lvl1pPr marL="0" marR="0" lvl="0" indent="0" algn="ctr" rtl="0">
              <a:spcBef>
                <a:spcPts val="0"/>
              </a:spcBef>
              <a:spcAft>
                <a:spcPts val="600"/>
              </a:spcAft>
              <a:buNone/>
              <a:defRPr sz="3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500"/>
              </a:spcAft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7800" marR="0" lvl="2" indent="-1016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800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42900" marR="0" lvl="3" indent="-1016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78571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20700" marR="0" lvl="4" indent="-1143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83333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6858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85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2"/>
              </a:buClr>
              <a:buFont typeface="Calibri"/>
              <a:buNone/>
              <a:defRPr sz="900" b="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1716287" y="4427985"/>
            <a:ext cx="2842499" cy="390600"/>
          </a:xfrm>
          <a:prstGeom prst="rect">
            <a:avLst/>
          </a:prstGeom>
          <a:noFill/>
          <a:ln>
            <a:noFill/>
          </a:ln>
        </p:spPr>
        <p:txBody>
          <a:bodyPr wrap="square" lIns="68625" tIns="68625" rIns="68625" bIns="68625" anchor="t" anchorCtr="0"/>
          <a:lstStyle>
            <a:lvl1pPr marL="0" marR="0" lvl="0" indent="0" algn="ctr" rtl="0">
              <a:spcBef>
                <a:spcPts val="0"/>
              </a:spcBef>
              <a:spcAft>
                <a:spcPts val="60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500"/>
              </a:spcAft>
              <a:buNone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77800" marR="0" lvl="2" indent="-1016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800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42900" marR="0" lvl="3" indent="-1016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78571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20700" marR="0" lvl="4" indent="-114300" algn="l" rtl="0">
              <a:spcBef>
                <a:spcPts val="0"/>
              </a:spcBef>
              <a:spcAft>
                <a:spcPts val="300"/>
              </a:spcAft>
              <a:buClr>
                <a:schemeClr val="dk2"/>
              </a:buClr>
              <a:buSzPct val="83333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685800" marR="0" lvl="5" indent="-1016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2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85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dk2"/>
              </a:buClr>
              <a:buFont typeface="Calibri"/>
              <a:buNone/>
              <a:defRPr sz="900" b="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547067" y="4924258"/>
            <a:ext cx="2542200" cy="218700"/>
          </a:xfrm>
          <a:prstGeom prst="rect">
            <a:avLst/>
          </a:prstGeom>
          <a:noFill/>
          <a:ln>
            <a:noFill/>
          </a:ln>
        </p:spPr>
        <p:txBody>
          <a:bodyPr wrap="square" lIns="68625" tIns="68625" rIns="68625" bIns="686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16906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833262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2289074"/>
      </p:ext>
    </p:extLst>
  </p:cSld>
  <p:clrMapOvr>
    <a:masterClrMapping/>
  </p:clrMapOvr>
  <p:transition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2733480"/>
      </p:ext>
    </p:extLst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995972"/>
      </p:ext>
    </p:extLst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6362963"/>
      </p:ext>
    </p:extLst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smtClean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91009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5701611"/>
      </p:ext>
    </p:extLst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0204005"/>
      </p:ext>
    </p:extLst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1" i="0" u="none" strike="noStrike" cap="none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00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91" r:id="rId12"/>
    <p:sldLayoutId id="2147483792" r:id="rId13"/>
    <p:sldLayoutId id="2147483794" r:id="rId14"/>
  </p:sldLayoutIdLst>
  <p:transition>
    <p:fade/>
  </p:transition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boe/fi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eekbench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opytov/sysbenc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oronix-test-suit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7" name="TextBox 6"/>
          <p:cNvSpPr txBox="1"/>
          <p:nvPr/>
        </p:nvSpPr>
        <p:spPr>
          <a:xfrm>
            <a:off x="854689" y="1638360"/>
            <a:ext cx="6631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/>
                <a:ea typeface="Ubuntu"/>
                <a:cs typeface="Ubuntu"/>
                <a:sym typeface="Ubuntu"/>
              </a:rPr>
              <a:t>Cloud Performance Analysis and Benchmarking Best Practices</a:t>
            </a:r>
            <a:endParaRPr lang="en-US" sz="2400" b="1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987" y="2571750"/>
            <a:ext cx="31822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Mike Jung – Director of Consulting </a:t>
            </a:r>
          </a:p>
          <a:p>
            <a:r>
              <a: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mike@cloudspectator.com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20" y="322005"/>
            <a:ext cx="2999358" cy="10612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F172-BCB5-4584-B3DC-76EB6BCA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1228" y="69127"/>
            <a:ext cx="8229600" cy="857250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Evaluating Cloud Providers – 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757F-8AB0-40AD-84B2-3076670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Regions and countries that providers operate in matter on the business level</a:t>
            </a:r>
          </a:p>
          <a:p>
            <a:pPr lvl="0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Data center locations – hardware differences, temps, latency</a:t>
            </a:r>
          </a:p>
          <a:p>
            <a:pPr lvl="0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Size and business stability – perf doesn’t matter if your boss won’t go with a small cloud</a:t>
            </a:r>
          </a:p>
          <a:p>
            <a:pPr lvl="0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Security and risk </a:t>
            </a:r>
          </a:p>
          <a:p>
            <a:pPr lvl="0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Reliability and trustworthiness</a:t>
            </a:r>
          </a:p>
          <a:p>
            <a:pPr lvl="0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Audit and compliance opacity</a:t>
            </a:r>
          </a:p>
          <a:p>
            <a:pPr lvl="0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Pricing models and contract terms</a:t>
            </a:r>
          </a:p>
          <a:p>
            <a:pPr lvl="0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Service-Level Agreements (SLA) </a:t>
            </a:r>
          </a:p>
          <a:p>
            <a:pPr lvl="0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Ease of use, self-service, robust API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43AAD-5F97-4475-83FF-F5046AFC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2" descr="Image result for azure logo">
            <a:extLst>
              <a:ext uri="{FF2B5EF4-FFF2-40B4-BE49-F238E27FC236}">
                <a16:creationId xmlns:a16="http://schemas.microsoft.com/office/drawing/2014/main" id="{FF03A88A-C1EF-45E3-8ED8-838BB6446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01" y="2360856"/>
            <a:ext cx="1200417" cy="3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WS logo">
            <a:extLst>
              <a:ext uri="{FF2B5EF4-FFF2-40B4-BE49-F238E27FC236}">
                <a16:creationId xmlns:a16="http://schemas.microsoft.com/office/drawing/2014/main" id="{F91DC2D5-4865-45A2-A16F-6FF594FD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94" y="497752"/>
            <a:ext cx="1058093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13594-A2E1-4108-BE73-60074140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217" y="1364598"/>
            <a:ext cx="903390" cy="903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152BEB-4E9A-4D4F-9806-31A1C185A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144" y="2842396"/>
            <a:ext cx="957421" cy="861679"/>
          </a:xfrm>
          <a:prstGeom prst="rect">
            <a:avLst/>
          </a:prstGeom>
        </p:spPr>
      </p:pic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26201FFD-FDA6-4478-8473-E40E81030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768" y="3763536"/>
            <a:ext cx="938898" cy="5494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217773-0825-409B-B617-BDC0183B4AEB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215530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B374E4-B924-45EF-AB08-2E017DC72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29"/>
          <a:stretch/>
        </p:blipFill>
        <p:spPr>
          <a:xfrm>
            <a:off x="2073257" y="1321776"/>
            <a:ext cx="1783723" cy="2842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3DF172-BCB5-4584-B3DC-76EB6BCA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97862" y="49320"/>
            <a:ext cx="8229600" cy="857250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Evaluating Cloud Providers – DCs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55E7DBD1-DAD9-4C96-A925-4A8C83115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6907" y="3007244"/>
            <a:ext cx="625991" cy="366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43AAD-5F97-4475-83FF-F5046AFC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2" descr="Image result for azure logo">
            <a:extLst>
              <a:ext uri="{FF2B5EF4-FFF2-40B4-BE49-F238E27FC236}">
                <a16:creationId xmlns:a16="http://schemas.microsoft.com/office/drawing/2014/main" id="{FF03A88A-C1EF-45E3-8ED8-838BB6446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16" y="2645016"/>
            <a:ext cx="682537" cy="1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AWS logo">
            <a:extLst>
              <a:ext uri="{FF2B5EF4-FFF2-40B4-BE49-F238E27FC236}">
                <a16:creationId xmlns:a16="http://schemas.microsoft.com/office/drawing/2014/main" id="{F91DC2D5-4865-45A2-A16F-6FF594FD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39" y="2152189"/>
            <a:ext cx="619759" cy="3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13594-A2E1-4108-BE73-60074140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907" y="3349579"/>
            <a:ext cx="570350" cy="411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152BEB-4E9A-4D4F-9806-31A1C185A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09" y="3730473"/>
            <a:ext cx="608544" cy="4337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A62A81-7C66-4205-AE73-924658D7555A}"/>
              </a:ext>
            </a:extLst>
          </p:cNvPr>
          <p:cNvSpPr txBox="1"/>
          <p:nvPr/>
        </p:nvSpPr>
        <p:spPr>
          <a:xfrm>
            <a:off x="5890452" y="1043661"/>
            <a:ext cx="28474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Largest providers many times have 10+ locations </a:t>
            </a:r>
          </a:p>
          <a:p>
            <a:endParaRPr lang="en-US" dirty="0"/>
          </a:p>
          <a:p>
            <a:r>
              <a:rPr lang="en-US" dirty="0"/>
              <a:t>Performance and Price can vary between location</a:t>
            </a:r>
          </a:p>
          <a:p>
            <a:endParaRPr lang="en-US" dirty="0"/>
          </a:p>
          <a:p>
            <a:r>
              <a:rPr lang="en-US" dirty="0"/>
              <a:t>Availability Zones generally have similar price/perf, but always good to test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217370-7DEF-46B3-8578-B0B745D22F8E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970248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F172-BCB5-4584-B3DC-76EB6BCA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7799" y="20666"/>
            <a:ext cx="6370720" cy="910172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Evaluating Cloud Providers  – CPU perf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757F-8AB0-40AD-84B2-3076670D1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93" y="791296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-Clearly not all CPUs are equal on Azure </a:t>
            </a:r>
          </a:p>
          <a:p>
            <a:pPr marL="0" indent="0">
              <a:buNone/>
            </a:pPr>
            <a:r>
              <a:rPr lang="en-US" sz="1400" dirty="0"/>
              <a:t>-Large performance difference between VM series</a:t>
            </a:r>
          </a:p>
          <a:p>
            <a:pPr marL="0" indent="0">
              <a:buNone/>
            </a:pPr>
            <a:r>
              <a:rPr lang="en-US" sz="1400" dirty="0"/>
              <a:t>-Azure F series perf varies greatly between 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43AAD-5F97-4475-83FF-F5046AFC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2" descr="Image result for azure logo">
            <a:extLst>
              <a:ext uri="{FF2B5EF4-FFF2-40B4-BE49-F238E27FC236}">
                <a16:creationId xmlns:a16="http://schemas.microsoft.com/office/drawing/2014/main" id="{FF03A88A-C1EF-45E3-8ED8-838BB6446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540" y="866618"/>
            <a:ext cx="1200417" cy="3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t systems logo">
            <a:extLst>
              <a:ext uri="{FF2B5EF4-FFF2-40B4-BE49-F238E27FC236}">
                <a16:creationId xmlns:a16="http://schemas.microsoft.com/office/drawing/2014/main" id="{39063C59-6C11-46BB-B8A5-6DD9416AF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976" y="3536326"/>
            <a:ext cx="2192621" cy="39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4CC1D-9227-4943-884D-17F103D7C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87" y="1662162"/>
            <a:ext cx="8694182" cy="24424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475ED4-3D7E-4360-B9C6-A3947D7EFD95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334612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F172-BCB5-4584-B3DC-76EB6BCA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6792" y="-58939"/>
            <a:ext cx="6370720" cy="910172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Evaluating Cloud Providers – CPU perf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757F-8AB0-40AD-84B2-3076670D1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93" y="791296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-AWS offers slightly less variation between VM series compared to Azure</a:t>
            </a:r>
          </a:p>
          <a:p>
            <a:pPr marL="0" indent="0">
              <a:buNone/>
            </a:pPr>
            <a:r>
              <a:rPr lang="en-US" sz="1400" dirty="0"/>
              <a:t>-T3 burstable VMs add another layer of complexity, measure burst or not?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43AAD-5F97-4475-83FF-F5046AFC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4" descr="Image result for AWS logo">
            <a:extLst>
              <a:ext uri="{FF2B5EF4-FFF2-40B4-BE49-F238E27FC236}">
                <a16:creationId xmlns:a16="http://schemas.microsoft.com/office/drawing/2014/main" id="{622DB0BD-E12E-429E-98E9-77A01B87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618" y="1063911"/>
            <a:ext cx="1058093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4C0AD-CF15-4BD4-9684-2D5DCD84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87" y="1944347"/>
            <a:ext cx="7665268" cy="23479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2F9A53-4850-401A-A02F-5BD59685CDF9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598695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F172-BCB5-4584-B3DC-76EB6BCA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0570" y="-118876"/>
            <a:ext cx="8010275" cy="910172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Evaluating Cloud Providers  – General and Compute CPU perf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9757F-8AB0-40AD-84B2-3076670D1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93" y="791296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-AWS offers slightly less variation between VM series compared to Azure</a:t>
            </a:r>
          </a:p>
          <a:p>
            <a:pPr marL="0" indent="0">
              <a:buNone/>
            </a:pPr>
            <a:r>
              <a:rPr lang="en-US" sz="1400" dirty="0"/>
              <a:t>-T3 burstable VMs add another layer of complexity, measure burst or not?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43AAD-5F97-4475-83FF-F5046AFC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4" descr="Image result for AWS logo">
            <a:extLst>
              <a:ext uri="{FF2B5EF4-FFF2-40B4-BE49-F238E27FC236}">
                <a16:creationId xmlns:a16="http://schemas.microsoft.com/office/drawing/2014/main" id="{622DB0BD-E12E-429E-98E9-77A01B877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66" y="755447"/>
            <a:ext cx="1058093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C1643D-354B-4509-9A73-F60A97019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052" y="2937891"/>
            <a:ext cx="3618977" cy="1107940"/>
          </a:xfrm>
          <a:prstGeom prst="rect">
            <a:avLst/>
          </a:prstGeom>
        </p:spPr>
      </p:pic>
      <p:pic>
        <p:nvPicPr>
          <p:cNvPr id="11" name="Picture 2" descr="Image result for azure logo">
            <a:extLst>
              <a:ext uri="{FF2B5EF4-FFF2-40B4-BE49-F238E27FC236}">
                <a16:creationId xmlns:a16="http://schemas.microsoft.com/office/drawing/2014/main" id="{D93B0B99-4B33-40FA-A224-7DBDB9C6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72" y="957732"/>
            <a:ext cx="1200417" cy="34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CE56C-074C-47A0-B70E-00061E5DC452}"/>
              </a:ext>
            </a:extLst>
          </p:cNvPr>
          <p:cNvSpPr txBox="1"/>
          <p:nvPr/>
        </p:nvSpPr>
        <p:spPr>
          <a:xfrm>
            <a:off x="5332997" y="1807550"/>
            <a:ext cx="331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Optimized – Very similar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DA77D-E4B0-4DBF-B0A3-6309A6F345B9}"/>
              </a:ext>
            </a:extLst>
          </p:cNvPr>
          <p:cNvSpPr txBox="1"/>
          <p:nvPr/>
        </p:nvSpPr>
        <p:spPr>
          <a:xfrm>
            <a:off x="201528" y="1813567"/>
            <a:ext cx="318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Purpose – 40% perf diff between AWS and Azure!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CE7511-96BF-4743-8F5A-A86F09644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20" y="3025458"/>
            <a:ext cx="3618977" cy="9328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2D750E4-BCFE-4458-A0D1-9739305B653B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17669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3FC8-2014-4B8F-8DC6-00E4E85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15680" y="102964"/>
            <a:ext cx="6897683" cy="85725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Why Benchmarking?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3525E-CE6D-46AB-A34F-CE0C27712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256"/>
            <a:ext cx="4871746" cy="3263504"/>
          </a:xfrm>
        </p:spPr>
        <p:txBody>
          <a:bodyPr>
            <a:normAutofit/>
          </a:bodyPr>
          <a:lstStyle/>
          <a:p>
            <a:r>
              <a:rPr lang="en-US" sz="1050" dirty="0"/>
              <a:t>If you can measure it you can improve it! </a:t>
            </a:r>
          </a:p>
          <a:p>
            <a:endParaRPr lang="en-US" sz="1050" dirty="0"/>
          </a:p>
          <a:p>
            <a:r>
              <a:rPr lang="en-US" sz="1050" dirty="0"/>
              <a:t>VM CPU and DISK performance is not static, is ever changing</a:t>
            </a:r>
          </a:p>
          <a:p>
            <a:endParaRPr lang="en-US" sz="1050" dirty="0"/>
          </a:p>
          <a:p>
            <a:r>
              <a:rPr lang="en-US" sz="1050" dirty="0"/>
              <a:t>Not all clouds use the same hypervisor or configuration settings</a:t>
            </a:r>
          </a:p>
          <a:p>
            <a:endParaRPr lang="en-US" sz="1050" dirty="0"/>
          </a:p>
          <a:p>
            <a:r>
              <a:rPr lang="en-US" sz="1050" dirty="0"/>
              <a:t>Getting work done in the cloud costs money, therefore getting work done as quickly or efficiently as possible is key</a:t>
            </a:r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910D2-BE91-4182-86B1-6A3566AA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4" descr="data:image/jpeg;base64,/9j/4AAQSkZJRgABAQAAAQABAAD/2wCEAAkGBxMTEhUUExIWFhUXExUYFRcWFRgXFhYTFhcWFhgVFRcYHSggGB0lGxUVIjEhJSkrLi4uGB8/ODMsNygtLisBCgoKDg0OGxAQGy8mICUtLzcrLy4tLy0tKy01LTcrLS8tLS4tLS0tLS0tLS0rLS0rLS0tLSstLS8vLS0tLS0tL//AABEIAMIBAwMBEQACEQEDEQH/xAAcAAEAAwEBAQEBAAAAAAAAAAAABAUGAwIBBwj/xABDEAABAwEFBQUEBggFBQAAAAABAAIDEQQFEiExBkFRYXETIjKBkUKhscEUUrLR4fAHFiMzYnLC8RUkg5LSQ3N0gsP/xAAbAQEAAwEBAQEAAAAAAAAAAAAAAgMEAQUGB//EADARAQACAgEDAQUHBAMAAAAAAAABAgMRMQQSIUEFEzJRYSJxgZGh0fAjYrHhBhRC/9oADAMBAAIRAxEAPwD9xQEBAQEBAQEBAQEBAQEBAQEBAQEBAQEBAQEBAQEBAQEBAQEBAQEBAQEBAQEBAQEBAQEBAQEBAQEBAQEBAQEBAQEBAQEBAQEBAQEBAQEBAQEBAQEBAQEBAQEBAQEBAQEBAQEBAQEBAQEBAQEBAQEBAQEBAQEBAQEBAQEBAQEBAQEBAQEBAQEBAQEBAQEBAQEBAQEBAQfHGmZyCERvhXOv2APDMepAB9mpyGfz0Vfva701x0OaaTbX7rJWMiJNecLDR00YI3F7a+lVGb1jmV9OmzX81pM/hKHNtLZW6zDya4/AKE5qR6r6+zeqtxT/AB+6FNtvZG+049APmQoT1OOGmnsTq7emv59ECb9ItnHhY49SB8KqE9XRpp/x3qJ5mP5+Tnd/6Q45Jo4zEWh72sBDq0c44Wk1aMqkLleribRGk8//AB7JjxWyRbeomePl5n1lt1sfOCAgICAgICAgICAgICAgICAgICAgICAgp7y2gjjqG993I90dXb/KqqtliOG/B7PyZPNvEfr+X7sjed+yS6nLho0dG/M1WW+WbPd6foceLiP3/P8AZVPcTqVU3RERwh7U7WWugjMuFmEAYKtxUoCXuBqTxFQM9FZa97Ryx4el6fDk3FPM+s+dfdHEf5+rP2Wdxb4jx1yz5eSyT4fRV1bzMPZKiseSEdeSjr3EXD9o1pPZkOqASAWEEVI0zCRuPMeiNu239O0/F4/Pw/oKKQOaHDQgEdDmvcidvyy1ZrMxPo9rrggICAgICAgICAgICAgICAgICAgIK28b6iiqK4nD2Ru/mOg+PJV2yRVrwdFky+eI+f7fNkb12hfLUVo36oyb573eeXJZr5Zs93pvZ9MXn1+fr/pSySE6lVPQisRwQxOcQ1rS4nQAVJ8guRG+C160jdp1CzsV05ydsHtMbMfZgAOe3eQTlQb9VZXHz3ejHl6vxX3UxPdOt+kT/tTba3MySyiaDFQE911C5r2ipZUagtzHQJMRrccGPJebzjya7o8xMesMfcJMjWtGpcGiulSQB8VltHnT3sOSIx90+kNpabjhY/C2K0PZHaI45piWCIjG1sgAHeb4sjU/NWzirE8T4nzPp9Xn4+uzXrubUibVma1893EzX6Tx5WZuKCO0Qt7BrTI61RhrnumiJjbijkcSTR2WbK79FZ7qsXiNc7+sfRj/AO/nyYL275ntik7iIrbzOrRHzj+5E2cEJda3uNndEewjc4AQxBkmISdmJKYSAMhqSFHF27tM614+kL+v97FcNKxeLfamI+K2443rnf6QjW507LJabNJK8/R5YKUJAdZ3h0YbQasPcdTmFG3dFLUmeJj8uF2GMF+qxdRSkf1K2/C0atv7+Y2/RNjbV2lhs7q1PZNaT/EzuO97St+C3djrL5T2ri931mSv90z+E+Y/yuVa88QEBAQEBAQEBAQEBAQEBAQfHOAFSaAI7ETM6hU2y+gPAK8z8gqrZPk24ujmfie7vvhr8nd07uB+5drkieUc3R2p5r5hk9ptq5O0fE0lga4tNMnGhpUu3A8lTkvaZmIen0nSYaUre3mZjf0hn4LTjHnpuWeXr1mJdQCTQCp3AaonMxHmU6w3eD2jpS5jIg3GA3vkuNGtAOleJU615mfRmzdRMdtcepm29fLxzK4u+xMAcYHmk0bmRl1A9kraOMZI0xAa8lZWsf8An1YM+a8zEZq/BMTOuJjjf4OcVokhgY+VpDo56Rh/idG4ftGZ+zz6JEzWsTPzStjx5s1q458Wr51xE+k/erLxtzC3soWFsYeX941c5xFKngAMgFXa0TGo4bMGC8W95lndta8cRDCS2LsZ3gZNecbKbicnAdCQfMLPd6vSzrdWhtO0mNsp+jtE00YZJKHuo6lO8IvCHd0GvJSnNuJ8eZ9f9K8fs3stT+pM0rO4rqPH07uZjzwjybRzl73gtaXyslyaCGysbhxMxVoSBQ8VCc1tzP12ur7OwRStJiZ1Wa88xM71OtcTx8kS3XrNMKSSFw7uVGtHdxYcmgDLG71UbZLW5lfh6TDhneOuvznnnzMz8oXuxN2RWl0hnq8twhoc4kDLKormBpQ5ZLV02Kt4mbeXg+2+vzdNauPDPbExudRG/wCfq/Qdk7KIYnRAUa2RzmDgyT9ph50LnDyWzHTsjT5vreqnqckZJ51ET9ZiNbXasZBAQEBAQEBAQEBAQEBAQEBBTX1aqnsx1d8h81Vkt6PQ6TFr7c/gopX1VMvSrGn2z2dzzRjSTySImeEb5K0jdpVF/XJ2pJzbKMjXQ0FAHcMqZrk/VKsxNfs8MjDM+GXBK0tPPeOIO8KFoaMWT0ltrgJ7O0Oj/fBjSymbgyp7Qt50ou496nXKPVzE3xxf4Jmd/LevG06N0bYjKXSyxyHspy/xYgAWPZXhnvPuU41Eb5ieVFoyWyRjiIravmuuPrE/eq7Zao2xCGEucO07QvcMJxAYQGgadVXaYiO2rZix5LZJy5YiPGtR58c+XvZ97Zpn9sXPcGtwlziaZnMV3igVuGItO5ef7TvbFWKY/sxO968Ot93ZgjmnIIDI8Zw6VZXHRvMAOHmpZMMTuYU9J7SvWa0v5jj6/R+Xvvp88wJZgjaDhrqSaZn0Cy5KeHvdH1UWvuZS5LQxur2jzVHZL1Z6rHHq5C2xnNpLt3daXCvCoUow2lRf2lipzP6p92XdabTX6PZZH0pUksYBXSpeRwKsjpbSyX9uYa+sNrs1s/arETJOIw15a3DG5zy097NxIA3gZVWzBinHEvnPanX16u1ZiOG9sANCT5K95To+2MBw4s94GdOqDs1wOiD6gICAgICAgICAgICAgII9vtPZsJ36Ac1G1tQtw4/eW0y08nPM5lZ5l7NKoyitXFgbWMxsf2cuKrq5E00AOo/ura8ajlgzTrJ33jdfR0vEw46SiTEAAXAUBpvH9l23bvyjgjN2bx618mavOwRTAte2ranCfabwII0KpehG9eVHZJXQSljZDjYAWuGRwu0qPUFQndZ3DXSa5azS8bS7deEsxBkeXU0rQAdAMlG15tytxdPjxRqkaQ5JABUmi5ETKy161jcrrZm45ZB9Ka4NADgxlO9JQ0OI6NFW5a+S14sc18y+e9odZTN9mvp6tAbO21ROjeXNY9pa+mTwNCMwaeiumNvMrbtnaIz9Ht2RNL3wl4a0kl8shGECpJaHBpy5KPZVd/2svpOmFiueK1S4hBFFED+ziZG1tBuLyBV7uJJ6LsVhXbLeeZlr/wBXWmHsw4hozaKnCHDQhum9SVpmwtpawPhIwvxnPjTLD7j6oNHfMDnwuDfEKOA4lpDqedKIK27Ld2jKBxBIIqNQSKV6oKiyF0UhY/UHXiNxHIoNJZrVp1CCyQEBAQEBAQEBAQEBAQCUGbvK143E+yMm/f5rPa25evgxdldes8qt7qlVtkRp0ghk8bGuNDqBWhGa7ETzCu96fDaeU8WuOXuzDA8aPGX+7h+dFPui3xcs3ur4vOLzHy/n8+9xvS0PA7J5a+lCHamnVctM8SngpSZ95Xx9FLb7WI43POjQT6KMRtotbUbfndjtzjOZHeJ7sx8GjyyUr13Crp801tMy3tz3DPaKEMMbN75Gkf7WGhd7hzVdMMzy05/aWPHH2fMuu1uzDbO1kjHlwqGODtcVCcQpkBlotVaRXh4WfqsmaftT+DR7GXnG6JsIGFzG5Dc4VqXDnU1IU2ct+KCUn/pvcSDwccy0+dSPwQSLQ/tYJIwQMcbmiulXAiqDFWSCSzuwyNLTuO482nQoNBDb6gAZk5ADUk7kFBI98FpeH912MnyJqCCg3d032yWjSaP4bndPuQVl/WfsH9szwPPfHBx9ocjv59UCeMTsBBAe0d08f4TyQd7hscpIdI0tA0B1J403BBoUBAQEBAQEBAQEBAQEFZfNqoMA1dryb+Krvb0bOkxbnvn0Z6d+5US9SkernHGXEBoqToFyI2la0VjcrS6rWQDCXYHVOB3B31XDfn+dFbS3/li6jFEz72I3Hr93zdbxvLsw1sjGyPpV9aUFdAMtV21teJVYsHfM2pMxHor7scHQlzWjHic4UG9rjRo4CmVOBU6RGlHU2t3zEymXHYAJZcbKjNrKgFpY4Auy3608jxStIiXMvUWvWI+SVaxZrDE6RsLGbgI2Na57jo3If2AUtKZtM8yorPetsmOLtBGNzWNaaDm5wJJ9Oi64n2xrrRE6CUjE4VjfSnfGYxDnmKjijjCwzSQSYTVkkbvMEfEe4goLkbYzEYJGMla7IgjCT5jIeiD5HejozocNcs6kDgTQV6oL2z25krMLgHA7igtbjumGMB7AS417zjiI3Zbh5IPV/XFHaW5914HdeNRyPEcvggwFqsc0EnZyChr3XDRw+s0oJ1olc7xOLjSlSST70HW57Q5pwny6INpdUxczzp7ggmoCAgICAgICAgICAgIMFe17lkrmvaQ+p1FMtARxHNZpid+XtYpx9kdvDlZ7W1+hUF8WXFyzMa52J2FxFGO3NJ1PXRTpMRPln6qt7VjtjcesfN9vCwdlEKjE4urjFaNbu9V21e2EcOf3uTx4iI4QbfbDKG4gKtBBdvdwr+d5UZttdjwxj3rifT5I1x2vBI6LM17woCaDIGvDOnqrcc+NPP62mrdzW3aw4iXZUFAONdT+eKtYmd/SO8g2YezikJ4YgGU9xd70dhzuq0CgRxY9tiewDXG2nqEFzedywWj97GHEZB2YcByc2h8kGQvfZeKzva9j3muKjXUNOYOR30z4oI8VkxFBMs93Fpo3eRQcyg2tkhwMa3gPfv8Aeg6oK6/7O18LsQqWjE07wRvCDFgILayWYEAoNNd0eGNvPP1/CiCSgICAgICAgICAgICAgh3ldkU7cMrA4bjo5p4tOoXJiJTpe1J3DA35sxPZqviJkjGeQ77R/E0ajmPQKq1G/F1MW8T4lXXff7T3XmhVcw2Vu01ivR7GkNIc0g5HMCvBItMI3wUyTueUGR9ASdyitmUvZSWOSGbD++xBxqRmxp7jRy8Xm7otNK6h4vUZe+/0X1jtYcBmpqETaSyG0tYw4KNdirU4iaEUFBlqgpP8CnDsMQxCmdXAYfU1I6BBpbjuUxHHK4OfuA8LehOp5oLtBlNp5Ky0+q0epz+5Bwu6NBd3TZ6uLzuyb13n88Sgt0BBFvUVhk/7bvgUGGYgvbCO6g0oCD6gICAgICAgICAgIK+e0Gp5EqEy1UxxqEc2p3L0Udp+7q9ROe/QBdjcuW7a8voY/PugU1J5JqXO6iufZojrDGerAuLdMveVhtLbRWzWdzoi0Yg2mFr86gVOWVMlzt2lGfsnUyk265bXJA89kWENrQkFz+IaGk7qpWnny5n6qJrqrBukIOtKfFXPOaLZ29ZGNANXA5jiAgu23/nmCPJBe3BazJKOhJ6Up8SEGnQEGO2gP+Yf/wCv2Qg93bog01gZSNvSvrn80EhAQcLcQI310wO94ogwoFCgvLt0QaVAQEBAQEBAQEBAQEFTMc3dT8VVPLdXiEYribvZ3twua4kVI05KUaVXi24mHS0vY4eJ2QyFMq+i7OkaRaPSEBQXrG5PC/8An/parK8Mmf4lkpKUe0RRgOe5jTQEklorQCuqD83ssJe8uOriSepNUFsbC2mYQaXZ+wCNmIjvPoejdw+fmgtUFVe16iPuszfv4N/Hkgx1ttgxd45k6neeqCzumcINVYH1bTh8N355IJKAgpL7tVTgGg8XM8PJBlW9o+VzI2F2Fpc4jcB9+4aoLW57Qg1dmfVoQdUBAQEBAQEBAQEBBTy6u6n4qqW6vEI5XE0mzOwsc4DOoHQcVKOFN43aKzw9RTl4cHZgNJrTQhdiduWpFJiYQVBesbmcAx5JoA81J0ADW5lWV4ZM/wATz+sNmrTtR6Op60opKS9bWx9mlMb2u7h8JB1y3IMndjNEF5ZbPjka06au6Dd60QaRBXX5b+yjqPE44W8uJ8vuQZSV5AGRc5xyAzLifiUFxcWzeFwlnAdJ7LNWx/8AJ3PQbuKCDeti+jzDDlG/Nv8ACd7fmOvJBcXZacxzyKC6QcbXNgY53AE+e5BlHvJGWbicubj+KDRXNdogZTV7jV7uLvuGgQZ284OxtBpk1/eb1PiHr8Qgvrqnrlx+KCzQEBAQEBAQEBAQEFNLqep+KqlvrxDgVxJIsQdUkENA1J0UoVZe3iYdrUXFpo9rgNQ3LJdnaFO2J8wrSoNCu2jtRZYnAHxzhp6YQ4/ZVleGTN8TKz2nssJd4HADo4fepKXcTtIq11DTcaVHDLcgvrniqAUGjuhnfdyaPefwQW6DMbXu78Q5OP2UHW4Ix2tSMxGacsxVBokEC+rB20RaPEO8w8HDT1zHmgyt2W6mTsiDQg6gjIgoNXYLaHAAnPceKD1fDawSfyE+mfyQZi7paUP1SD6GqDZoKnaS7zLFVo77Dibz4t8x7wEGeue8tEGxss4e2vqg7ICAgICAgICAgIKWTf1KqehHDgVx1Is9HNLC4NNQRXQ7qKUcaVX3Fu7T0GCMOJcCS0gAZ67yu8IzM3mIiEBQXqXa8/5Vn/lf/MqyvDJl+Jxup4EkFQCDI1pBzBD+4QRv8Skpa2fZaxHvGzRjecIwfZogrrnio0dEFnYrQxmNznAVIAG80FchqfEgnWW2NfoCDwdkUGf2qP7aP+Q/FBJuL97/AKZ+01BoEBBndo9nzITLDlL7TdBJT4O5+vFBQXZeZBwuqCDQg5EEagjcg2NgtIlYWk50I6g5IMndp1B6INtY3VjYf4W/BB2QYzau7Oxf9IjHccf2gHsuPtdD8eqCZcF46cN6DToCAgICAgICAgIKNx1VT0I4cSVx1Ksbe6XBmI4qUO4UrVShTkn7WpnTzbbKa4g2gwgnSgO8JMGPJHEygkqK5RbTzB8bIRXEJu0cdwGEtA86n0VleGTN8SLZX4ZYOU0X22qSlv7wtYEUn8jvgUFPYp2huu5BzEsbakkFx1PyQcHX+xjh3hkg+221NtDw8OFAKAA9TnzzQTbpmDZDn7FPeEFx9LHFA+ljig8m3N+sgzV9RRzzBzaAtFHOBoXaUrxpx5oJkbhEBgdV24Agngg8xWU6iM18vvQXNilc1jWlpyHJBI+kn6pQQb3MkjOzERo7xGrdBQ0AJQRrJYCwUEZr5D5oL2HQDPIDVB7QEBAQEBAQEHwoKK02SdpOFoe0nIAgOby7xoR5qE1aK5vSUJ0dq3WY+ckf/Jc7ZT99V6ZDbR4Yw3/VA+C72yhOWs8wOsdvOvZ+crj/AEp2ye9r8nj/AAm2cYh5uP8ASnae/eP1XkccT5MzrhAp5VUojSm1u6dvv6oioJe6oIIzAoRmNAuopclwvII7V9CKaoK52xsh1tLqfyj70HRuxQ9qaV3KrQPcKoOjthrMfEwnq93yKCXYdlYIjVkdDzc532iUFky7wNAPRB0FjHBB9FlQevooQPoo4IPQs44IPQiCD1gCD7hQfaICAgICAgICAgICAgICAgICAgICAgICAgICAgICAgICAgICAgICAgICAgICAgICAgICAgICAgICAgICAgICAgICAgICAgICAgICAgICAgICAgICAgICAgICAgICAgICAgICAgICAgICAgICAgICAgICAgICAgICAgICAgICAgICAgICAgICAgICAgIP/9k=">
            <a:extLst>
              <a:ext uri="{FF2B5EF4-FFF2-40B4-BE49-F238E27FC236}">
                <a16:creationId xmlns:a16="http://schemas.microsoft.com/office/drawing/2014/main" id="{A995FB8E-5D92-40D5-B65D-EBA52067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501" y="1544716"/>
            <a:ext cx="3361499" cy="25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046196-7CAA-498C-9377-717A824BE234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2664839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wrap="square" lIns="68625" tIns="68625" rIns="68625" bIns="686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solidFill>
                <a:srgbClr val="3B465D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b="1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6" name="Shape 636"/>
          <p:cNvSpPr txBox="1">
            <a:spLocks noGrp="1"/>
          </p:cNvSpPr>
          <p:nvPr>
            <p:ph type="body" idx="4294967295"/>
          </p:nvPr>
        </p:nvSpPr>
        <p:spPr>
          <a:xfrm>
            <a:off x="0" y="1477963"/>
            <a:ext cx="6024282" cy="2798762"/>
          </a:xfrm>
          <a:prstGeom prst="rect">
            <a:avLst/>
          </a:prstGeom>
        </p:spPr>
        <p:txBody>
          <a:bodyPr wrap="square" lIns="68625" tIns="68625" rIns="68625" bIns="686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accent5"/>
              </a:buClr>
              <a:buSzPct val="100000"/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Your customers care about performance! </a:t>
            </a:r>
          </a:p>
          <a:p>
            <a:pPr marL="457200" lvl="0" indent="-304800" rtl="0">
              <a:spcBef>
                <a:spcPts val="0"/>
              </a:spcBef>
              <a:buClr>
                <a:schemeClr val="accent5"/>
              </a:buClr>
              <a:buSzPct val="100000"/>
              <a:buFont typeface="Ubuntu"/>
              <a:buChar char="●"/>
            </a:pPr>
            <a:endParaRPr lang="en-US" sz="1400" dirty="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rtl="0">
              <a:spcBef>
                <a:spcPts val="0"/>
              </a:spcBef>
              <a:buClr>
                <a:schemeClr val="accent5"/>
              </a:buClr>
              <a:buSzPct val="100000"/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Faster servers usually mean faster apps, which can mean more engagement</a:t>
            </a:r>
            <a:endParaRPr lang="en" sz="1400" dirty="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52400" lvl="0" rtl="0">
              <a:spcBef>
                <a:spcPts val="0"/>
              </a:spcBef>
              <a:buClr>
                <a:schemeClr val="accent5"/>
              </a:buClr>
              <a:buSzPct val="100000"/>
              <a:buNone/>
            </a:pPr>
            <a:endParaRPr lang="en" sz="1400" dirty="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rtl="0">
              <a:spcBef>
                <a:spcPts val="0"/>
              </a:spcBef>
              <a:buClr>
                <a:schemeClr val="accent5"/>
              </a:buClr>
              <a:buSzPct val="100000"/>
              <a:buFont typeface="Ubuntu"/>
              <a:buChar char="●"/>
            </a:pPr>
            <a:r>
              <a:rPr lang="en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Tons of free tools out there, </a:t>
            </a: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doesn’t have to be expensive or time consuming</a:t>
            </a:r>
          </a:p>
          <a:p>
            <a:pPr marL="457200" lvl="0" indent="-304800" rtl="0">
              <a:spcBef>
                <a:spcPts val="0"/>
              </a:spcBef>
              <a:buClr>
                <a:schemeClr val="accent5"/>
              </a:buClr>
              <a:buSzPct val="100000"/>
              <a:buFont typeface="Ubuntu"/>
              <a:buChar char="●"/>
            </a:pPr>
            <a:endParaRPr lang="en-US" sz="1400" dirty="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rtl="0">
              <a:spcBef>
                <a:spcPts val="0"/>
              </a:spcBef>
              <a:buClr>
                <a:schemeClr val="accent5"/>
              </a:buClr>
              <a:buSzPct val="100000"/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Use benchmarking data to retain clients – the cloud is competitive any value adds are welcome! </a:t>
            </a:r>
          </a:p>
          <a:p>
            <a:pPr marL="457200" lvl="0" indent="-304800" rtl="0">
              <a:spcBef>
                <a:spcPts val="0"/>
              </a:spcBef>
              <a:buClr>
                <a:schemeClr val="accent5"/>
              </a:buClr>
              <a:buSzPct val="100000"/>
              <a:buFont typeface="Ubuntu"/>
              <a:buChar char="●"/>
            </a:pPr>
            <a:endParaRPr lang="en-US" sz="1400" dirty="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rtl="0">
              <a:spcBef>
                <a:spcPts val="0"/>
              </a:spcBef>
              <a:buClr>
                <a:schemeClr val="accent5"/>
              </a:buClr>
              <a:buSzPct val="100000"/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Price and Performance make a great pair</a:t>
            </a:r>
            <a:endParaRPr lang="en" sz="1400" dirty="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38" name="Shape 638" descr="chuck-norris-on-phone-chuck-norris-webhosting-0-support-tickets-servers-scared-of-crashin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902" y="1015525"/>
            <a:ext cx="2269380" cy="18069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7E0283-6EE2-4EA3-8473-6B0D8E0727CC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6EE1C5-3A00-46B3-B921-9BFE204D1AA9}"/>
              </a:ext>
            </a:extLst>
          </p:cNvPr>
          <p:cNvSpPr txBox="1">
            <a:spLocks/>
          </p:cNvSpPr>
          <p:nvPr/>
        </p:nvSpPr>
        <p:spPr>
          <a:xfrm>
            <a:off x="70596" y="102964"/>
            <a:ext cx="326427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Why Benchmarking? – part 2</a:t>
            </a: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/>
        </p:nvSpPr>
        <p:spPr>
          <a:xfrm>
            <a:off x="492536" y="739588"/>
            <a:ext cx="4681000" cy="31868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Ubuntu"/>
              <a:buChar char="●"/>
            </a:pPr>
            <a:r>
              <a:rPr lang="en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Excellent tool for stressing out storage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Ubuntu"/>
              <a:buChar char="●"/>
            </a:pPr>
            <a:r>
              <a:rPr lang="en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Random Read - seems to be most common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Ubuntu"/>
              <a:buChar char="●"/>
            </a:pPr>
            <a:r>
              <a:rPr lang="en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Random Write - my favorite metric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Ubuntu"/>
              <a:buChar char="●"/>
            </a:pPr>
            <a:r>
              <a:rPr lang="en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Databases and apps need to write to disk, sometimes causes a lock = I/O wait = Load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Ubuntu"/>
              <a:buChar char="●"/>
            </a:pPr>
            <a:r>
              <a:rPr lang="en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95</a:t>
            </a:r>
            <a:r>
              <a:rPr lang="en-US" dirty="0" err="1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th</a:t>
            </a:r>
            <a:r>
              <a:rPr lang="en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percentile</a:t>
            </a:r>
            <a:r>
              <a:rPr lang="en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 response times 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Ubuntu"/>
              <a:buChar char="●"/>
            </a:pPr>
            <a:r>
              <a:rPr lang="en" u="sng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https://github.com/axboe/fio</a:t>
            </a:r>
            <a:r>
              <a:rPr lang="en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5" name="Shape 645" descr="proper-disk-i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9770" y="248834"/>
            <a:ext cx="3242150" cy="21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019F13-4D3F-43FC-8241-6FFD7906E7FB}"/>
              </a:ext>
            </a:extLst>
          </p:cNvPr>
          <p:cNvSpPr txBox="1">
            <a:spLocks/>
          </p:cNvSpPr>
          <p:nvPr/>
        </p:nvSpPr>
        <p:spPr>
          <a:xfrm>
            <a:off x="-195239" y="73027"/>
            <a:ext cx="365946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Benchmarking Storage with FIO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AF239-7260-4414-8B28-743257C56067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389357" y="1007825"/>
            <a:ext cx="5009637" cy="29052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Ubuntu"/>
              <a:buChar char="●"/>
            </a:pPr>
            <a:r>
              <a:rPr lang="en" sz="1400" dirty="0">
                <a:solidFill>
                  <a:schemeClr val="accent5"/>
                </a:solidFill>
              </a:rPr>
              <a:t>Commercial tool </a:t>
            </a:r>
            <a:r>
              <a:rPr lang="en-US" sz="1400" dirty="0">
                <a:solidFill>
                  <a:schemeClr val="accent5"/>
                </a:solidFill>
              </a:rPr>
              <a:t>but</a:t>
            </a:r>
            <a:r>
              <a:rPr lang="en" sz="1400" dirty="0">
                <a:solidFill>
                  <a:schemeClr val="accent5"/>
                </a:solidFill>
              </a:rPr>
              <a:t> worth the price if you do a lot of benchmarking</a:t>
            </a:r>
            <a:endParaRPr sz="1400" dirty="0">
              <a:solidFill>
                <a:schemeClr val="accent5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</a:rPr>
              <a:t>Easy to ru</a:t>
            </a:r>
            <a:r>
              <a:rPr lang="en-US" sz="1400" dirty="0">
                <a:solidFill>
                  <a:schemeClr val="accent5"/>
                </a:solidFill>
              </a:rPr>
              <a:t>n and compare results regardless of specifications</a:t>
            </a:r>
            <a:endParaRPr sz="1400" dirty="0">
              <a:solidFill>
                <a:schemeClr val="accent5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</a:rPr>
              <a:t>vCPUs are arbitrary - GeekBench MultiCore result is not</a:t>
            </a:r>
            <a:endParaRPr sz="1400" dirty="0">
              <a:solidFill>
                <a:schemeClr val="accent5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</a:rPr>
              <a:t>Single Socket generally provides highest performance </a:t>
            </a:r>
            <a:endParaRPr sz="1400" dirty="0">
              <a:solidFill>
                <a:schemeClr val="accent5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</a:rPr>
              <a:t>Multi Core doesn’t seem to scale as well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u="sng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http://geekbench.com/</a:t>
            </a:r>
            <a:r>
              <a:rPr lang="en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pic>
        <p:nvPicPr>
          <p:cNvPr id="652" name="Shape 652" descr="saw-a-video-benchmarking-an-amd-and-intel-cpu-s-where-the-later-obtained-a-higher-score_o_4444517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351" y="914400"/>
            <a:ext cx="3515649" cy="26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B1BF91-8501-4414-AC14-F55727A9BF9B}"/>
              </a:ext>
            </a:extLst>
          </p:cNvPr>
          <p:cNvSpPr txBox="1">
            <a:spLocks/>
          </p:cNvSpPr>
          <p:nvPr/>
        </p:nvSpPr>
        <p:spPr>
          <a:xfrm>
            <a:off x="-155248" y="57150"/>
            <a:ext cx="490206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Benchmarking CPU/vCPU with </a:t>
            </a:r>
            <a:r>
              <a:rPr lang="en-US" sz="1800" b="1" dirty="0" err="1">
                <a:solidFill>
                  <a:srgbClr val="50C5F5"/>
                </a:solidFill>
                <a:latin typeface="Avenir Heavy" charset="0"/>
              </a:rPr>
              <a:t>GeekBench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8225E-598E-4AFF-851F-4F42DC937313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389357" y="1007825"/>
            <a:ext cx="5009637" cy="29052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>
              <a:buClr>
                <a:srgbClr val="3B465D"/>
              </a:buClr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Start with what matters, your businesses or your customer’s site / app! </a:t>
            </a:r>
          </a:p>
          <a:p>
            <a:pPr marL="457200" lvl="0" indent="-228600">
              <a:buClr>
                <a:srgbClr val="3B465D"/>
              </a:buClr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Monitor website performance regularly. </a:t>
            </a:r>
          </a:p>
          <a:p>
            <a:pPr marL="457200" lvl="0" indent="-228600">
              <a:buClr>
                <a:srgbClr val="3B465D"/>
              </a:buClr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Load Test / DoS your servers / infrastructure before going live (let your provider know first!)</a:t>
            </a:r>
          </a:p>
          <a:p>
            <a:pPr marL="457200" lvl="0" indent="-228600">
              <a:buClr>
                <a:srgbClr val="3B465D"/>
              </a:buClr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Commercial tools like </a:t>
            </a:r>
            <a:r>
              <a:rPr lang="en-US" sz="1400" dirty="0" err="1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LoadStorm</a:t>
            </a: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 make it easy to impress your clients </a:t>
            </a:r>
          </a:p>
          <a:p>
            <a:pPr marL="457200" lvl="0" indent="-228600">
              <a:buClr>
                <a:srgbClr val="3B465D"/>
              </a:buClr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Can also use free software like Siege and </a:t>
            </a:r>
            <a:r>
              <a:rPr lang="en-US" sz="1400" dirty="0" err="1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ApacheBench</a:t>
            </a: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marL="457200" lvl="0" indent="-228600">
              <a:buClr>
                <a:srgbClr val="3B465D"/>
              </a:buClr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Resource / APM help figure out what magic formula is</a:t>
            </a:r>
          </a:p>
          <a:p>
            <a:pPr marL="457200" lvl="0" indent="-228600">
              <a:buClr>
                <a:srgbClr val="3B465D"/>
              </a:buClr>
              <a:buFont typeface="Ubuntu"/>
              <a:buChar char="●"/>
            </a:pPr>
            <a:r>
              <a:rPr lang="en-US" sz="1400" dirty="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Don’t just look at numbers and be done, act on / improve this, explain to your customers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B1BF91-8501-4414-AC14-F55727A9BF9B}"/>
              </a:ext>
            </a:extLst>
          </p:cNvPr>
          <p:cNvSpPr txBox="1">
            <a:spLocks/>
          </p:cNvSpPr>
          <p:nvPr/>
        </p:nvSpPr>
        <p:spPr>
          <a:xfrm>
            <a:off x="-746919" y="110234"/>
            <a:ext cx="490206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Benchmarking Up the Stack - Web</a:t>
            </a:r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88225E-598E-4AFF-851F-4F42DC937313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CE2CC-E176-4606-BB1A-7C49780EB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336177"/>
            <a:ext cx="2322979" cy="2322979"/>
          </a:xfrm>
          <a:prstGeom prst="rect">
            <a:avLst/>
          </a:prstGeom>
        </p:spPr>
      </p:pic>
      <p:pic>
        <p:nvPicPr>
          <p:cNvPr id="9" name="Shape 679" descr="rigor_icon.png">
            <a:extLst>
              <a:ext uri="{FF2B5EF4-FFF2-40B4-BE49-F238E27FC236}">
                <a16:creationId xmlns:a16="http://schemas.microsoft.com/office/drawing/2014/main" id="{9B599135-0DF5-4A78-B2C9-8C309E8A81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825" y="2813006"/>
            <a:ext cx="1059750" cy="36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674" descr="gtmetrix_icon.png">
            <a:extLst>
              <a:ext uri="{FF2B5EF4-FFF2-40B4-BE49-F238E27FC236}">
                <a16:creationId xmlns:a16="http://schemas.microsoft.com/office/drawing/2014/main" id="{7DD5E3B5-8AA1-4418-BBE5-402566B700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904" y="2813006"/>
            <a:ext cx="1392739" cy="33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673" descr="webpagetest_icon.png">
            <a:extLst>
              <a:ext uri="{FF2B5EF4-FFF2-40B4-BE49-F238E27FC236}">
                <a16:creationId xmlns:a16="http://schemas.microsoft.com/office/drawing/2014/main" id="{5C837848-CC30-425A-9E0D-B53754B47A2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3269" y="3304980"/>
            <a:ext cx="1371374" cy="3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676" descr="loadstorm.png">
            <a:extLst>
              <a:ext uri="{FF2B5EF4-FFF2-40B4-BE49-F238E27FC236}">
                <a16:creationId xmlns:a16="http://schemas.microsoft.com/office/drawing/2014/main" id="{911EA029-43B3-428E-9CA1-C47BF02D02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8994" y="4066944"/>
            <a:ext cx="1757599" cy="47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678" descr="newrelic_icon.png">
            <a:extLst>
              <a:ext uri="{FF2B5EF4-FFF2-40B4-BE49-F238E27FC236}">
                <a16:creationId xmlns:a16="http://schemas.microsoft.com/office/drawing/2014/main" id="{CF2E78FB-DAF3-4DA3-A057-030C3EA40D2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4301" y="3229361"/>
            <a:ext cx="1664274" cy="5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675" descr="apachebench.png">
            <a:extLst>
              <a:ext uri="{FF2B5EF4-FFF2-40B4-BE49-F238E27FC236}">
                <a16:creationId xmlns:a16="http://schemas.microsoft.com/office/drawing/2014/main" id="{33E19D09-FFB0-4DEB-80C6-F96033B2B7F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40620" y="3737244"/>
            <a:ext cx="1059750" cy="65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31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221876" y="341225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50C5F5"/>
                </a:solidFill>
                <a:latin typeface="Avenir Heavy" charset="0"/>
                <a:ea typeface="Avenir Heavy" charset="0"/>
                <a:cs typeface="Avenir Heavy" charset="0"/>
              </a:rPr>
              <a:t>whoami</a:t>
            </a:r>
            <a:endParaRPr lang="en-US" b="1" dirty="0">
              <a:solidFill>
                <a:srgbClr val="50C5F5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216" y="1270844"/>
            <a:ext cx="589600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lnSpc>
                <a:spcPct val="150000"/>
              </a:lnSpc>
              <a:buClr>
                <a:srgbClr val="3B465D"/>
              </a:buClr>
              <a:buSzPct val="100000"/>
              <a:buFont typeface="Ubuntu"/>
              <a:buChar char="●"/>
            </a:pPr>
            <a:r>
              <a:rPr lang="en-US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Current: Director of Consulting @ Cloud Spectator </a:t>
            </a:r>
            <a:endParaRPr lang="en" sz="1200" b="1" dirty="0">
              <a:latin typeface="Ubuntu" panose="020B0604020202020204" charset="0"/>
              <a:ea typeface="Ubuntu"/>
              <a:cs typeface="Ubuntu"/>
              <a:sym typeface="Ubuntu"/>
            </a:endParaRPr>
          </a:p>
          <a:p>
            <a:pPr marL="457200" lvl="0" indent="-342900">
              <a:lnSpc>
                <a:spcPct val="150000"/>
              </a:lnSpc>
              <a:buClr>
                <a:srgbClr val="3B465D"/>
              </a:buClr>
              <a:buSzPct val="100000"/>
              <a:buFont typeface="Ubuntu"/>
              <a:buChar char="●"/>
            </a:pPr>
            <a:r>
              <a:rPr lang="en-US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Past: </a:t>
            </a:r>
            <a:r>
              <a:rPr lang="en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Product Manage</a:t>
            </a:r>
            <a:r>
              <a:rPr lang="en-US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r, Senior Solutions Engineer and Sys Admin</a:t>
            </a:r>
            <a:r>
              <a:rPr lang="en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 @LiquidWeb </a:t>
            </a:r>
          </a:p>
          <a:p>
            <a:pPr marL="457200" lvl="0" indent="-342900">
              <a:lnSpc>
                <a:spcPct val="150000"/>
              </a:lnSpc>
              <a:buClr>
                <a:srgbClr val="3B465D"/>
              </a:buClr>
              <a:buSzPct val="100000"/>
              <a:buFont typeface="Ubuntu"/>
              <a:buChar char="●"/>
            </a:pPr>
            <a:r>
              <a:rPr lang="en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7+ years experience working with </a:t>
            </a:r>
            <a:r>
              <a:rPr lang="en-US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Cloud Benchmarking and Performance Tuning</a:t>
            </a:r>
            <a:endParaRPr lang="en" sz="1200" b="1" dirty="0">
              <a:latin typeface="Ubuntu" panose="020B0604020202020204" charset="0"/>
              <a:ea typeface="Ubuntu"/>
              <a:cs typeface="Ubuntu"/>
              <a:sym typeface="Ubuntu"/>
            </a:endParaRPr>
          </a:p>
          <a:p>
            <a:pPr marL="457200" lvl="0" indent="-342900">
              <a:lnSpc>
                <a:spcPct val="150000"/>
              </a:lnSpc>
              <a:buClr>
                <a:srgbClr val="3B465D"/>
              </a:buClr>
              <a:buSzPct val="100000"/>
              <a:buFont typeface="Ubuntu"/>
              <a:buChar char="●"/>
            </a:pPr>
            <a:r>
              <a:rPr lang="en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Passions </a:t>
            </a:r>
          </a:p>
          <a:p>
            <a:pPr marL="914400" lvl="1" indent="-317500">
              <a:lnSpc>
                <a:spcPct val="150000"/>
              </a:lnSpc>
              <a:buClr>
                <a:srgbClr val="3B465D"/>
              </a:buClr>
              <a:buSzPct val="100000"/>
              <a:buFont typeface="Ubuntu"/>
              <a:buChar char="○"/>
            </a:pPr>
            <a:r>
              <a:rPr lang="en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Performance Tuning / Benchmarking</a:t>
            </a:r>
          </a:p>
          <a:p>
            <a:pPr marL="914400" lvl="1" indent="-317500">
              <a:lnSpc>
                <a:spcPct val="150000"/>
              </a:lnSpc>
              <a:buClr>
                <a:srgbClr val="3B465D"/>
              </a:buClr>
              <a:buSzPct val="100000"/>
              <a:buFont typeface="Ubuntu"/>
              <a:buChar char="○"/>
            </a:pPr>
            <a:r>
              <a:rPr lang="en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Helping Businesses Grow</a:t>
            </a:r>
          </a:p>
          <a:p>
            <a:pPr marL="457200" lvl="0" indent="-342900">
              <a:lnSpc>
                <a:spcPct val="150000"/>
              </a:lnSpc>
              <a:buClr>
                <a:srgbClr val="3B465D"/>
              </a:buClr>
              <a:buSzPct val="100000"/>
              <a:buFont typeface="Ubuntu"/>
              <a:buChar char="●"/>
            </a:pPr>
            <a:r>
              <a:rPr lang="en" sz="1200" b="1" dirty="0">
                <a:latin typeface="Ubuntu" panose="020B0604020202020204" charset="0"/>
                <a:ea typeface="Ubuntu"/>
                <a:cs typeface="Ubuntu"/>
                <a:sym typeface="Ubuntu"/>
              </a:rPr>
              <a:t>Website / Wiki -   https://wiki.mikejung.biz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F2CD4-DB71-412F-B7C2-B6586478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499" y="102393"/>
            <a:ext cx="2789835" cy="27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8518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/>
        </p:nvSpPr>
        <p:spPr>
          <a:xfrm>
            <a:off x="0" y="1089212"/>
            <a:ext cx="4999594" cy="2754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  <a:latin typeface="Ubuntu" panose="020B0604020202020204" charset="0"/>
              </a:rPr>
              <a:t>Helps provide a somewhat standard baseline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  <a:latin typeface="Ubuntu" panose="020B0604020202020204" charset="0"/>
              </a:rPr>
              <a:t>Don’t guess if a setting helped, test and measure! 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  <a:latin typeface="Ubuntu" panose="020B0604020202020204" charset="0"/>
              </a:rPr>
              <a:t>Has OLTP Read-Only, Read/Write, Transactional, many other modes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  <a:latin typeface="Ubuntu" panose="020B0604020202020204" charset="0"/>
              </a:rPr>
              <a:t>Also used as a second opinion for Disk I/O benchmarks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Ubuntu"/>
              <a:buChar char="●"/>
            </a:pPr>
            <a:r>
              <a:rPr lang="en" sz="1400" u="sng" dirty="0">
                <a:solidFill>
                  <a:schemeClr val="accent5"/>
                </a:solidFill>
                <a:latin typeface="Ubuntu" panose="020B0604020202020204" charset="0"/>
                <a:ea typeface="Ubuntu"/>
                <a:cs typeface="Ubuntu"/>
                <a:sym typeface="Ubuntu"/>
                <a:hlinkClick r:id="rId3"/>
              </a:rPr>
              <a:t>https://github.com/akopytov/sysbench</a:t>
            </a:r>
          </a:p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accent5"/>
              </a:solidFill>
              <a:latin typeface="Ubuntu" panose="020B0604020202020204" charset="0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accent5"/>
              </a:solidFill>
              <a:latin typeface="Ubuntu" panose="020B0604020202020204" charset="0"/>
              <a:ea typeface="Ubuntu"/>
              <a:cs typeface="Ubuntu"/>
              <a:sym typeface="Ubuntu"/>
            </a:endParaRPr>
          </a:p>
        </p:txBody>
      </p:sp>
      <p:pic>
        <p:nvPicPr>
          <p:cNvPr id="659" name="Shape 659" descr="ex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983" y="567132"/>
            <a:ext cx="3692025" cy="24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33FEB4-5782-49ED-8E47-7D48080957FA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379252-4AEB-4A7E-8F8D-CCCAECCAA01A}"/>
              </a:ext>
            </a:extLst>
          </p:cNvPr>
          <p:cNvSpPr txBox="1">
            <a:spLocks/>
          </p:cNvSpPr>
          <p:nvPr/>
        </p:nvSpPr>
        <p:spPr>
          <a:xfrm>
            <a:off x="0" y="85725"/>
            <a:ext cx="490206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Benchmarking Database with </a:t>
            </a:r>
            <a:r>
              <a:rPr lang="en-US" sz="1800" b="1" dirty="0" err="1">
                <a:solidFill>
                  <a:srgbClr val="50C5F5"/>
                </a:solidFill>
                <a:latin typeface="Avenir Heavy" charset="0"/>
              </a:rPr>
              <a:t>Sysbench</a:t>
            </a:r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 OLTP</a:t>
            </a:r>
            <a:endParaRPr lang="en-US"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351149" y="1227066"/>
            <a:ext cx="4486321" cy="29319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 dirty="0">
              <a:solidFill>
                <a:schemeClr val="accent5"/>
              </a:solidFill>
              <a:latin typeface="Ubuntu" panose="020B0604020202020204" charset="0"/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  <a:latin typeface="Ubuntu" panose="020B0604020202020204" charset="0"/>
              </a:rPr>
              <a:t>100+ benchmarks to run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  <a:latin typeface="Ubuntu" panose="020B0604020202020204" charset="0"/>
              </a:rPr>
              <a:t>Apache, Nginx, PHP are a few relevant ones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  <a:latin typeface="Ubuntu" panose="020B0604020202020204" charset="0"/>
              </a:rPr>
              <a:t>Great for a quick, basic benchmark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1400" dirty="0">
                <a:solidFill>
                  <a:schemeClr val="accent5"/>
                </a:solidFill>
                <a:latin typeface="Ubuntu" panose="020B0604020202020204" charset="0"/>
              </a:rPr>
              <a:t>Not the best tool for extensive / in depth benchmarking (imho)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Font typeface="Ubuntu"/>
              <a:buChar char="●"/>
            </a:pPr>
            <a:r>
              <a:rPr lang="en" sz="1400" u="sng" dirty="0">
                <a:solidFill>
                  <a:schemeClr val="accent5"/>
                </a:solidFill>
                <a:latin typeface="Ubuntu" panose="020B0604020202020204" charset="0"/>
                <a:ea typeface="Ubuntu"/>
                <a:cs typeface="Ubuntu"/>
                <a:sym typeface="Ubuntu"/>
                <a:hlinkClick r:id="rId3"/>
              </a:rPr>
              <a:t>https://www.phoronix-test-suite.com/</a:t>
            </a:r>
            <a:r>
              <a:rPr lang="en" sz="1400" dirty="0">
                <a:solidFill>
                  <a:schemeClr val="accent5"/>
                </a:solidFill>
                <a:latin typeface="Ubuntu" panose="020B0604020202020204" charset="0"/>
                <a:ea typeface="Ubuntu"/>
                <a:cs typeface="Ubuntu"/>
                <a:sym typeface="Ubuntu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accent5"/>
              </a:solidFill>
              <a:latin typeface="Ubuntu" panose="020B0604020202020204" charset="0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1400" dirty="0">
              <a:solidFill>
                <a:schemeClr val="accent5"/>
              </a:solidFill>
              <a:latin typeface="Ubuntu" panose="020B0604020202020204" charset="0"/>
              <a:ea typeface="Ubuntu"/>
              <a:cs typeface="Ubuntu"/>
              <a:sym typeface="Ubuntu"/>
            </a:endParaRPr>
          </a:p>
        </p:txBody>
      </p:sp>
      <p:pic>
        <p:nvPicPr>
          <p:cNvPr id="666" name="Shape 666" descr="5333874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026" y="796738"/>
            <a:ext cx="35528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D90135-2B57-4271-AAD7-9CFD60AF88C4}"/>
              </a:ext>
            </a:extLst>
          </p:cNvPr>
          <p:cNvSpPr/>
          <p:nvPr/>
        </p:nvSpPr>
        <p:spPr>
          <a:xfrm>
            <a:off x="351149" y="208660"/>
            <a:ext cx="452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0C5F5"/>
                </a:solidFill>
                <a:latin typeface="Avenir Heavy" charset="0"/>
              </a:rPr>
              <a:t>Benchmarking Everything Else with </a:t>
            </a:r>
            <a:r>
              <a:rPr lang="en-US" b="1" dirty="0" err="1">
                <a:solidFill>
                  <a:srgbClr val="50C5F5"/>
                </a:solidFill>
                <a:latin typeface="Avenir Heavy" charset="0"/>
              </a:rPr>
              <a:t>Phoronix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EDB0F-4E63-4BCC-84D0-8564137EB714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2CFA-FF2A-48D6-A283-C6609A94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18" y="85725"/>
            <a:ext cx="4914901" cy="857250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Determining Cloud Value – The Universal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9E59-7BDA-4DD8-BD95-626F990E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0833"/>
            <a:ext cx="4633815" cy="3263504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</a:pP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Solving a business or customer problem is always good, but how do you overdeliver? </a:t>
            </a:r>
          </a:p>
          <a:p>
            <a:pPr>
              <a:spcBef>
                <a:spcPts val="450"/>
              </a:spcBef>
            </a:pP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Focus on value and efficiency! </a:t>
            </a:r>
          </a:p>
          <a:p>
            <a:pPr>
              <a:spcBef>
                <a:spcPts val="450"/>
              </a:spcBef>
            </a:pPr>
            <a:endParaRPr lang="en-US" sz="975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  <a:p>
            <a:pPr>
              <a:spcBef>
                <a:spcPts val="450"/>
              </a:spcBef>
            </a:pP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Cloud price-performance is an easy value to calculate.  </a:t>
            </a:r>
          </a:p>
          <a:p>
            <a:pPr>
              <a:spcBef>
                <a:spcPts val="450"/>
              </a:spcBef>
            </a:pPr>
            <a:endParaRPr lang="en-US" sz="1275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  <a:p>
            <a:pPr>
              <a:spcBef>
                <a:spcPts val="450"/>
              </a:spcBef>
            </a:pP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Value (bang for your buck or performance obtained per dollar spent) sheds much more light on pure price or performance metrics</a:t>
            </a:r>
          </a:p>
          <a:p>
            <a:pPr>
              <a:spcBef>
                <a:spcPts val="450"/>
              </a:spcBef>
            </a:pPr>
            <a:endParaRPr lang="en-US" sz="1275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  <a:p>
            <a:pPr>
              <a:spcBef>
                <a:spcPts val="450"/>
              </a:spcBef>
            </a:pPr>
            <a:r>
              <a:rPr lang="en-US" sz="1275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Once you have all three metrics you can decide where you want to optimize.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23902-917B-4AA0-9396-1DCADD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22</a:t>
            </a:fld>
            <a:endParaRPr lang="en-US"/>
          </a:p>
        </p:txBody>
      </p:sp>
      <p:pic>
        <p:nvPicPr>
          <p:cNvPr id="8194" name="Picture 2" descr="Image result for e=mc2">
            <a:extLst>
              <a:ext uri="{FF2B5EF4-FFF2-40B4-BE49-F238E27FC236}">
                <a16:creationId xmlns:a16="http://schemas.microsoft.com/office/drawing/2014/main" id="{868DE214-1EA6-471E-9677-CF7B3E8C7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398" y="326726"/>
            <a:ext cx="2556441" cy="171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6FA2D-B8D6-42B0-BD7E-642BAEE1196A}"/>
              </a:ext>
            </a:extLst>
          </p:cNvPr>
          <p:cNvSpPr txBox="1"/>
          <p:nvPr/>
        </p:nvSpPr>
        <p:spPr>
          <a:xfrm>
            <a:off x="5515472" y="2571750"/>
            <a:ext cx="3534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8836"/>
                </a:solidFill>
              </a:rPr>
              <a:t>Performance / Price = </a:t>
            </a:r>
            <a:r>
              <a:rPr lang="en-US" sz="2700" b="1" dirty="0">
                <a:solidFill>
                  <a:schemeClr val="accent3"/>
                </a:solidFill>
              </a:rPr>
              <a:t>Value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9E100-92BB-4F7C-B3A4-A29E0BC87845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024645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2CFA-FF2A-48D6-A283-C6609A94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6582" y="23533"/>
            <a:ext cx="8229600" cy="857250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Cloud Price-Performance Example: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9E59-7BDA-4DD8-BD95-626F990EC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1 - Identify Hourly or Monthly pricing (whichever is more applicable)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23902-917B-4AA0-9396-1DCADD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120C7AD-B95C-474D-AA23-008C7A4E8237}"/>
              </a:ext>
            </a:extLst>
          </p:cNvPr>
          <p:cNvGraphicFramePr/>
          <p:nvPr>
            <p:extLst/>
          </p:nvPr>
        </p:nvGraphicFramePr>
        <p:xfrm>
          <a:off x="1924439" y="2344317"/>
          <a:ext cx="5507393" cy="1973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1759E5D-11AA-4662-8937-7FE4897C1F08}"/>
              </a:ext>
            </a:extLst>
          </p:cNvPr>
          <p:cNvSpPr/>
          <p:nvPr/>
        </p:nvSpPr>
        <p:spPr>
          <a:xfrm>
            <a:off x="2288333" y="2641732"/>
            <a:ext cx="1119674" cy="18471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5D0E6A-920B-48CA-81EE-DD15C831E0EB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281819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2CFA-FF2A-48D6-A283-C6609A94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6265" y="85725"/>
            <a:ext cx="6754872" cy="857250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Cloud Price-Performance Example: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9E59-7BDA-4DD8-BD95-626F990EC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2 - Measure CPU or Disk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23902-917B-4AA0-9396-1DCADD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A1AC2D4-6AB7-4379-A36A-5624F3BA7701}"/>
              </a:ext>
            </a:extLst>
          </p:cNvPr>
          <p:cNvGraphicFramePr/>
          <p:nvPr>
            <p:extLst/>
          </p:nvPr>
        </p:nvGraphicFramePr>
        <p:xfrm>
          <a:off x="1483567" y="2127380"/>
          <a:ext cx="6354147" cy="2274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60E2D0F9-9250-428D-A9B9-EA072A0C1D11}"/>
              </a:ext>
            </a:extLst>
          </p:cNvPr>
          <p:cNvSpPr/>
          <p:nvPr/>
        </p:nvSpPr>
        <p:spPr>
          <a:xfrm>
            <a:off x="449035" y="2522762"/>
            <a:ext cx="713792" cy="2834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06127B-7065-472F-8670-6D77FA8BE5AA}"/>
              </a:ext>
            </a:extLst>
          </p:cNvPr>
          <p:cNvSpPr/>
          <p:nvPr/>
        </p:nvSpPr>
        <p:spPr>
          <a:xfrm>
            <a:off x="1280627" y="2522762"/>
            <a:ext cx="6676053" cy="5213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5D3F44-F854-4CC8-92B2-F562E443D551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1639931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2CFA-FF2A-48D6-A283-C6609A94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44705" y="42587"/>
            <a:ext cx="8229600" cy="857250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Cloud Price-Performance Example: Perf/Price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9E59-7BDA-4DD8-BD95-626F990EC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3 - Divide Performance by Price and compare your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23902-917B-4AA0-9396-1DCADD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5AE4F9C-1D43-4CD1-9BE0-B3D2C8AEBAB3}"/>
              </a:ext>
            </a:extLst>
          </p:cNvPr>
          <p:cNvGraphicFramePr/>
          <p:nvPr>
            <p:extLst/>
          </p:nvPr>
        </p:nvGraphicFramePr>
        <p:xfrm>
          <a:off x="1581539" y="2043405"/>
          <a:ext cx="5864290" cy="2344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BCB0C640-1102-4A38-92EA-C218A0E41252}"/>
              </a:ext>
            </a:extLst>
          </p:cNvPr>
          <p:cNvSpPr/>
          <p:nvPr/>
        </p:nvSpPr>
        <p:spPr>
          <a:xfrm>
            <a:off x="1350606" y="2371160"/>
            <a:ext cx="5864290" cy="4443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147FDC8-BE4F-4218-AFC3-0C35623AA836}"/>
              </a:ext>
            </a:extLst>
          </p:cNvPr>
          <p:cNvSpPr/>
          <p:nvPr/>
        </p:nvSpPr>
        <p:spPr>
          <a:xfrm>
            <a:off x="449035" y="2438785"/>
            <a:ext cx="713792" cy="28341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9785E1-12CD-4C39-B1D2-1DE0317B7139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8539307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2CFA-FF2A-48D6-A283-C6609A94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32" y="-26894"/>
            <a:ext cx="3953639" cy="857250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Performance Per Dollar Spent: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9E59-7BDA-4DD8-BD95-626F990EC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6524124" cy="3394472"/>
          </a:xfrm>
        </p:spPr>
        <p:txBody>
          <a:bodyPr>
            <a:normAutofit/>
          </a:bodyPr>
          <a:lstStyle/>
          <a:p>
            <a:r>
              <a:rPr lang="en-US" sz="1600" dirty="0"/>
              <a:t>Measure CPU or Disk Performance</a:t>
            </a:r>
          </a:p>
          <a:p>
            <a:r>
              <a:rPr lang="en-US" sz="1600" dirty="0"/>
              <a:t>Identify hourly or monthly price</a:t>
            </a:r>
          </a:p>
          <a:p>
            <a:endParaRPr lang="en-US" sz="1600" dirty="0"/>
          </a:p>
          <a:p>
            <a:r>
              <a:rPr lang="en-US" sz="1600" dirty="0"/>
              <a:t>Divide performance by price </a:t>
            </a:r>
          </a:p>
          <a:p>
            <a:r>
              <a:rPr lang="en-US" sz="1600" dirty="0"/>
              <a:t>Example: </a:t>
            </a:r>
          </a:p>
          <a:p>
            <a:r>
              <a:rPr lang="en-US" sz="1600" dirty="0"/>
              <a:t>Storage Vol 1 has 5000 </a:t>
            </a:r>
            <a:r>
              <a:rPr lang="en-US" sz="1600" dirty="0" err="1"/>
              <a:t>iops</a:t>
            </a:r>
            <a:r>
              <a:rPr lang="en-US" sz="1600" dirty="0"/>
              <a:t> @ $10/</a:t>
            </a:r>
            <a:r>
              <a:rPr lang="en-US" sz="1600" dirty="0" err="1"/>
              <a:t>mo</a:t>
            </a:r>
            <a:r>
              <a:rPr lang="en-US" sz="1600" dirty="0"/>
              <a:t> = 500 </a:t>
            </a:r>
            <a:r>
              <a:rPr lang="en-US" sz="1600" dirty="0" err="1"/>
              <a:t>iops</a:t>
            </a:r>
            <a:r>
              <a:rPr lang="en-US" sz="1600" dirty="0"/>
              <a:t> per dollar spent</a:t>
            </a:r>
          </a:p>
          <a:p>
            <a:r>
              <a:rPr lang="en-US" sz="1600" dirty="0"/>
              <a:t>Storage Vol 2 has 25,000 </a:t>
            </a:r>
            <a:r>
              <a:rPr lang="en-US" sz="1600" dirty="0" err="1"/>
              <a:t>iops</a:t>
            </a:r>
            <a:r>
              <a:rPr lang="en-US" sz="1600" dirty="0"/>
              <a:t> @ $100/</a:t>
            </a:r>
            <a:r>
              <a:rPr lang="en-US" sz="1600" dirty="0" err="1"/>
              <a:t>mo</a:t>
            </a:r>
            <a:r>
              <a:rPr lang="en-US" sz="1600" dirty="0"/>
              <a:t> = 250 </a:t>
            </a:r>
            <a:r>
              <a:rPr lang="en-US" sz="1600" dirty="0" err="1"/>
              <a:t>iops</a:t>
            </a:r>
            <a:r>
              <a:rPr lang="en-US" sz="1600" dirty="0"/>
              <a:t> per dollar spent </a:t>
            </a:r>
          </a:p>
          <a:p>
            <a:endParaRPr lang="en-US" sz="1600" dirty="0"/>
          </a:p>
          <a:p>
            <a:r>
              <a:rPr lang="en-US" sz="1600" dirty="0"/>
              <a:t>If you need 25,000 </a:t>
            </a:r>
            <a:r>
              <a:rPr lang="en-US" sz="1600" dirty="0" err="1"/>
              <a:t>iops</a:t>
            </a:r>
            <a:r>
              <a:rPr lang="en-US" sz="1600" dirty="0"/>
              <a:t> you could just buy 5x Vol 1, raid together and have same perf as vol 2 but at half the cost </a:t>
            </a:r>
            <a:r>
              <a:rPr lang="en-US" sz="1600"/>
              <a:t>(benchmark the RAID 0 to confirm)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23902-917B-4AA0-9396-1DCADDCF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07789F-5DC9-40BD-83DD-1056AF215ADF}"/>
              </a:ext>
            </a:extLst>
          </p:cNvPr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56B20-691D-49CA-9AEA-8EE2CD758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281" y="231962"/>
            <a:ext cx="2667519" cy="20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7810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2C193-FEB9-4967-AC2D-9465961F1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 world moves to the cloud, “performance per dollar spent” will be increasingly important. </a:t>
            </a:r>
          </a:p>
          <a:p>
            <a:r>
              <a:rPr lang="en-US" dirty="0"/>
              <a:t>Machine Learning for analysis and constant monitoring</a:t>
            </a:r>
          </a:p>
          <a:p>
            <a:r>
              <a:rPr lang="en-US" dirty="0"/>
              <a:t>Automated cloud arbitrage – always have the best bang for your buck</a:t>
            </a:r>
          </a:p>
          <a:p>
            <a:r>
              <a:rPr lang="en-US" dirty="0"/>
              <a:t>CPU wars are back?!?! AMD </a:t>
            </a:r>
            <a:r>
              <a:rPr lang="en-US" dirty="0" err="1"/>
              <a:t>Epyc</a:t>
            </a:r>
            <a:r>
              <a:rPr lang="en-US" dirty="0"/>
              <a:t> will hopefully make the CPU space competitive again – more perf for the consumer!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B2BDF-D741-4F39-8C6F-27E3FC7CCA87}"/>
              </a:ext>
            </a:extLst>
          </p:cNvPr>
          <p:cNvSpPr txBox="1"/>
          <p:nvPr/>
        </p:nvSpPr>
        <p:spPr>
          <a:xfrm>
            <a:off x="307890" y="145018"/>
            <a:ext cx="466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C5F5"/>
                </a:solidFill>
                <a:latin typeface="Avenir Heavy" charset="0"/>
              </a:rPr>
              <a:t>Things to look out for in the future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3D11B2-5F6A-4231-8315-BF0E9F5D6735}"/>
              </a:ext>
            </a:extLst>
          </p:cNvPr>
          <p:cNvSpPr/>
          <p:nvPr/>
        </p:nvSpPr>
        <p:spPr>
          <a:xfrm>
            <a:off x="0" y="47296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64426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95E8-5D93-4AF8-AF85-C88B30F9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28" y="-31563"/>
            <a:ext cx="2667744" cy="857250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Things to Do Tomorrow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F851D-39B4-4BFB-8F87-32160FFDD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26" y="1159280"/>
            <a:ext cx="5961701" cy="3263504"/>
          </a:xfrm>
        </p:spPr>
        <p:txBody>
          <a:bodyPr>
            <a:normAutofit/>
          </a:bodyPr>
          <a:lstStyle/>
          <a:p>
            <a:r>
              <a:rPr lang="en-US" dirty="0"/>
              <a:t>Benchmark your current infrastructure (not in production!)</a:t>
            </a:r>
          </a:p>
          <a:p>
            <a:r>
              <a:rPr lang="en-US" dirty="0"/>
              <a:t>Benchmark any alternative options</a:t>
            </a:r>
          </a:p>
          <a:p>
            <a:r>
              <a:rPr lang="en-US" dirty="0"/>
              <a:t>Confirm that you’re getting the most bang for your buck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3084A-8849-468D-BFD2-504FB14A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28</a:t>
            </a:fld>
            <a:endParaRPr lang="en-US"/>
          </a:p>
        </p:txBody>
      </p:sp>
      <p:pic>
        <p:nvPicPr>
          <p:cNvPr id="11266" name="Picture 2" descr="Image result for images for checklist">
            <a:extLst>
              <a:ext uri="{FF2B5EF4-FFF2-40B4-BE49-F238E27FC236}">
                <a16:creationId xmlns:a16="http://schemas.microsoft.com/office/drawing/2014/main" id="{5250D09A-55AF-4123-9604-90FA409C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42" y="825687"/>
            <a:ext cx="2224036" cy="164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BB0B72-509F-443B-9D04-5A047C89731E}"/>
              </a:ext>
            </a:extLst>
          </p:cNvPr>
          <p:cNvSpPr/>
          <p:nvPr/>
        </p:nvSpPr>
        <p:spPr>
          <a:xfrm>
            <a:off x="0" y="146237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178491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title"/>
          </p:nvPr>
        </p:nvSpPr>
        <p:spPr>
          <a:xfrm>
            <a:off x="218276" y="1441369"/>
            <a:ext cx="5840361" cy="585900"/>
          </a:xfrm>
          <a:prstGeom prst="rect">
            <a:avLst/>
          </a:prstGeom>
        </p:spPr>
        <p:txBody>
          <a:bodyPr wrap="square" lIns="68625" tIns="68625" rIns="68625" bIns="686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solidFill>
                  <a:schemeClr val="bg1"/>
                </a:solidFill>
                <a:latin typeface="Ubuntu"/>
                <a:ea typeface="Ubuntu"/>
                <a:cs typeface="Ubuntu"/>
                <a:sym typeface="Ubuntu"/>
              </a:rPr>
              <a:t>Thank You!</a:t>
            </a:r>
          </a:p>
        </p:txBody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1085086" y="4272847"/>
            <a:ext cx="3748500" cy="612600"/>
          </a:xfrm>
          <a:prstGeom prst="rect">
            <a:avLst/>
          </a:prstGeom>
        </p:spPr>
        <p:txBody>
          <a:bodyPr wrap="square" lIns="68625" tIns="68625" rIns="68625" bIns="686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  <a:latin typeface="Ubuntu"/>
                <a:ea typeface="Ubuntu"/>
                <a:cs typeface="Ubuntu"/>
                <a:sym typeface="Ubuntu"/>
              </a:rPr>
              <a:t>Mike Jung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  <a:latin typeface="Ubuntu"/>
                <a:ea typeface="Ubuntu"/>
                <a:cs typeface="Ubuntu"/>
                <a:sym typeface="Ubuntu"/>
              </a:rPr>
              <a:t>mjung@liquidweb.com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body" idx="2"/>
          </p:nvPr>
        </p:nvSpPr>
        <p:spPr>
          <a:xfrm>
            <a:off x="1264206" y="2027269"/>
            <a:ext cx="3748500" cy="612600"/>
          </a:xfrm>
          <a:prstGeom prst="rect">
            <a:avLst/>
          </a:prstGeom>
        </p:spPr>
        <p:txBody>
          <a:bodyPr wrap="square" lIns="68625" tIns="68625" rIns="68625" bIns="686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  <a:latin typeface="Ubuntu"/>
                <a:ea typeface="Ubuntu"/>
                <a:cs typeface="Ubuntu"/>
                <a:sym typeface="Ubuntu"/>
              </a:rPr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CF03F-6B1C-4714-85AE-5653CCB0A9E4}"/>
              </a:ext>
            </a:extLst>
          </p:cNvPr>
          <p:cNvSpPr txBox="1"/>
          <p:nvPr/>
        </p:nvSpPr>
        <p:spPr>
          <a:xfrm>
            <a:off x="1896177" y="593558"/>
            <a:ext cx="43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Questions!</a:t>
            </a:r>
          </a:p>
        </p:txBody>
      </p:sp>
    </p:spTree>
    <p:extLst>
      <p:ext uri="{BB962C8B-B14F-4D97-AF65-F5344CB8AC3E}">
        <p14:creationId xmlns:p14="http://schemas.microsoft.com/office/powerpoint/2010/main" val="235957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221876" y="341225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0C5F5"/>
                </a:solidFill>
                <a:latin typeface="Avenir Heavy" charset="0"/>
                <a:ea typeface="Avenir Heavy" charset="0"/>
                <a:cs typeface="Avenir Heavy" charset="0"/>
              </a:rPr>
              <a:t>Why I’m 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216" y="1270844"/>
            <a:ext cx="58960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>
              <a:lnSpc>
                <a:spcPct val="150000"/>
              </a:lnSpc>
              <a:buClr>
                <a:srgbClr val="3B465D"/>
              </a:buClr>
              <a:buFont typeface="Ubuntu"/>
              <a:buChar char="●"/>
            </a:pPr>
            <a:r>
              <a:rPr lang="en-US" sz="1200" dirty="0">
                <a:latin typeface="Ubuntu"/>
                <a:ea typeface="Ubuntu"/>
                <a:cs typeface="Ubuntu"/>
                <a:sym typeface="Ubuntu"/>
              </a:rPr>
              <a:t>Share some challenges and </a:t>
            </a:r>
            <a:r>
              <a:rPr lang="en-US" sz="1200" dirty="0" err="1">
                <a:latin typeface="Ubuntu"/>
                <a:ea typeface="Ubuntu"/>
                <a:cs typeface="Ubuntu"/>
                <a:sym typeface="Ubuntu"/>
              </a:rPr>
              <a:t>painpoints</a:t>
            </a:r>
            <a:r>
              <a:rPr lang="en-US" sz="1200" dirty="0">
                <a:latin typeface="Ubuntu"/>
                <a:ea typeface="Ubuntu"/>
                <a:cs typeface="Ubuntu"/>
                <a:sym typeface="Ubuntu"/>
              </a:rPr>
              <a:t> that Cloud Spectator has observed over the past year when it comes to the cloud</a:t>
            </a:r>
          </a:p>
          <a:p>
            <a:pPr marL="457200" lvl="0" indent="-228600">
              <a:lnSpc>
                <a:spcPct val="150000"/>
              </a:lnSpc>
              <a:buClr>
                <a:srgbClr val="3B465D"/>
              </a:buClr>
              <a:buFont typeface="Ubuntu"/>
              <a:buChar char="●"/>
            </a:pPr>
            <a:endParaRPr lang="en-US" sz="1200" dirty="0">
              <a:latin typeface="Ubuntu"/>
              <a:ea typeface="Ubuntu"/>
              <a:cs typeface="Ubuntu"/>
              <a:sym typeface="Ubuntu"/>
            </a:endParaRPr>
          </a:p>
          <a:p>
            <a:pPr marL="457200" indent="-228600">
              <a:lnSpc>
                <a:spcPct val="150000"/>
              </a:lnSpc>
              <a:buClr>
                <a:srgbClr val="3B465D"/>
              </a:buClr>
              <a:buFont typeface="Ubuntu"/>
              <a:buChar char="●"/>
            </a:pPr>
            <a:r>
              <a:rPr lang="en-US" sz="1200" dirty="0">
                <a:latin typeface="Ubuntu"/>
                <a:ea typeface="Ubuntu"/>
                <a:cs typeface="Ubuntu"/>
                <a:sym typeface="Ubuntu"/>
              </a:rPr>
              <a:t>To talk about why benchmarking matters and is relevant</a:t>
            </a:r>
          </a:p>
          <a:p>
            <a:pPr marL="457200" indent="-228600">
              <a:lnSpc>
                <a:spcPct val="150000"/>
              </a:lnSpc>
              <a:buClr>
                <a:srgbClr val="3B465D"/>
              </a:buClr>
              <a:buFont typeface="Ubuntu"/>
              <a:buChar char="●"/>
            </a:pPr>
            <a:endParaRPr lang="en-US" sz="12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228600">
              <a:lnSpc>
                <a:spcPct val="150000"/>
              </a:lnSpc>
              <a:buClr>
                <a:srgbClr val="3B465D"/>
              </a:buClr>
              <a:buFont typeface="Ubuntu"/>
              <a:buChar char="●"/>
            </a:pPr>
            <a:r>
              <a:rPr lang="en-US" sz="1200" dirty="0">
                <a:latin typeface="Ubuntu"/>
                <a:ea typeface="Ubuntu"/>
                <a:cs typeface="Ubuntu"/>
                <a:sym typeface="Ubuntu"/>
              </a:rPr>
              <a:t>Provide some tips for benchmarking VM compute and storage</a:t>
            </a:r>
          </a:p>
          <a:p>
            <a:pPr marL="457200" lvl="0" indent="-228600">
              <a:lnSpc>
                <a:spcPct val="150000"/>
              </a:lnSpc>
              <a:buClr>
                <a:srgbClr val="3B465D"/>
              </a:buClr>
              <a:buFont typeface="Ubuntu"/>
              <a:buChar char="●"/>
            </a:pPr>
            <a:endParaRPr lang="en-US" sz="12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228600">
              <a:lnSpc>
                <a:spcPct val="150000"/>
              </a:lnSpc>
              <a:buClr>
                <a:srgbClr val="3B465D"/>
              </a:buClr>
              <a:buFont typeface="Ubuntu"/>
              <a:buChar char="●"/>
            </a:pPr>
            <a:r>
              <a:rPr lang="en-US" sz="1200" dirty="0">
                <a:latin typeface="Ubuntu"/>
                <a:ea typeface="Ubuntu"/>
                <a:cs typeface="Ubuntu"/>
                <a:sym typeface="Ubuntu"/>
              </a:rPr>
              <a:t>Offer up a new way to view cloud performance and value</a:t>
            </a:r>
          </a:p>
          <a:p>
            <a:pPr marL="457200" lvl="0" indent="-228600">
              <a:lnSpc>
                <a:spcPct val="150000"/>
              </a:lnSpc>
              <a:buClr>
                <a:srgbClr val="3B465D"/>
              </a:buClr>
              <a:buFont typeface="Ubuntu"/>
              <a:buChar char="●"/>
            </a:pPr>
            <a:endParaRPr lang="en-US" sz="1200" dirty="0">
              <a:latin typeface="Ubuntu"/>
              <a:ea typeface="Ubuntu"/>
              <a:cs typeface="Ubuntu"/>
              <a:sym typeface="Ubuntu"/>
            </a:endParaRPr>
          </a:p>
          <a:p>
            <a:pPr marL="457200" lvl="0" indent="-228600">
              <a:lnSpc>
                <a:spcPct val="150000"/>
              </a:lnSpc>
              <a:buClr>
                <a:srgbClr val="3B465D"/>
              </a:buClr>
              <a:buFont typeface="Ubuntu"/>
              <a:buChar char="●"/>
            </a:pPr>
            <a:r>
              <a:rPr lang="en-US" sz="1200" dirty="0">
                <a:latin typeface="Ubuntu"/>
                <a:ea typeface="Ubuntu"/>
                <a:cs typeface="Ubuntu"/>
                <a:sym typeface="Ubuntu"/>
              </a:rPr>
              <a:t>Answer any questions you may have about anything cloud!</a:t>
            </a:r>
          </a:p>
          <a:p>
            <a:pPr lvl="0"/>
            <a:endParaRPr lang="en-US" sz="1200" dirty="0"/>
          </a:p>
          <a:p>
            <a:pPr lvl="0"/>
            <a:endParaRPr lang="en-US" sz="1200" dirty="0"/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3D369-0DEF-4F82-BE34-05920118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16" y="1611489"/>
            <a:ext cx="2578096" cy="17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897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221876" y="341225"/>
            <a:ext cx="3861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0C5F5"/>
                </a:solidFill>
                <a:latin typeface="Avenir Heavy" charset="0"/>
                <a:ea typeface="Avenir Heavy" charset="0"/>
                <a:cs typeface="Avenir Heavy" charset="0"/>
              </a:rPr>
              <a:t>Cloud Industry Challenges - Innovation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216" y="1270844"/>
            <a:ext cx="33893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*New technologies emerging faster and faster each day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*This drives demand for new cloud services, product offerings mainly based customer demand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*Do you wait for new technology to be “stable” or do you hop on early adopter wave? 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*How can you be sure you are making the right choice?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4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C4243D-0E76-4E9F-955D-96E360EFC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693" y="1109751"/>
            <a:ext cx="2763151" cy="228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237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221876" y="341225"/>
            <a:ext cx="5143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0C5F5"/>
                </a:solidFill>
                <a:latin typeface="Avenir Heavy" charset="0"/>
                <a:ea typeface="Avenir Heavy" charset="0"/>
                <a:cs typeface="Avenir Heavy" charset="0"/>
              </a:rPr>
              <a:t>Cloud Industry Challenges – Changing Requirements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922" y="1619760"/>
            <a:ext cx="46522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*Many enterprises and small businesses focus on being agile to stay competitive, this oftentimes means that what worked last week won’t work tomorrow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*If competitors are leveraging new tech they might have an advantage over those that are “behind the times”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*How do these changes impact performance or cost? 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*But what about containers??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5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D41045-E0FA-4AAC-BCEF-DC5574E78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97" y="1118685"/>
            <a:ext cx="3012803" cy="200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728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221876" y="341225"/>
            <a:ext cx="571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0C5F5"/>
                </a:solidFill>
                <a:latin typeface="Avenir Heavy" charset="0"/>
                <a:ea typeface="Avenir Heavy" charset="0"/>
                <a:cs typeface="Avenir Heavy" charset="0"/>
              </a:rPr>
              <a:t>Cloud Industry Challenges – Complex Products and Pricing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369" y="1573379"/>
            <a:ext cx="48634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*Cloud Pricing / Cost is not always an easy thing to figure out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*Often times the expected spend and actual spend don’t match up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*Trying to compare the pricing between two or more clouds can be head spinning 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*Cloud Spectator is tackling this challenge with our Cloud Transparency Platform (shameless plug)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2FB1F-C61A-488B-BAF1-FE8450085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920" y="932855"/>
            <a:ext cx="2193676" cy="261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605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B144B-A284-4EA1-B90F-23DB5CCA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81598" y="-143232"/>
            <a:ext cx="8476761" cy="755212"/>
          </a:xfrm>
        </p:spPr>
        <p:txBody>
          <a:bodyPr/>
          <a:lstStyle/>
          <a:p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The</a:t>
            </a:r>
            <a:r>
              <a:rPr lang="en-US" dirty="0"/>
              <a:t> </a:t>
            </a:r>
            <a:r>
              <a:rPr lang="en-US" sz="1800" b="1" dirty="0">
                <a:solidFill>
                  <a:srgbClr val="50C5F5"/>
                </a:solidFill>
                <a:latin typeface="Avenir Heavy" charset="0"/>
              </a:rPr>
              <a:t>Need for Cloud Transparency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152A0-CAEC-400D-BD21-2E87E86C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03" y="1268016"/>
            <a:ext cx="4220936" cy="3263504"/>
          </a:xfrm>
        </p:spPr>
        <p:txBody>
          <a:bodyPr>
            <a:normAutofit/>
          </a:bodyPr>
          <a:lstStyle/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Clearly there are many challenges for enterprises using or moving to the cloud</a:t>
            </a:r>
          </a:p>
          <a:p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Measure three times, cut once – don’t just move because everyone else is…make sure you understand what you are moving to!</a:t>
            </a:r>
          </a:p>
          <a:p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Having access to transparent data around cloud performance and pricing can save you lots of headaches and dollars in the future! </a:t>
            </a:r>
          </a:p>
          <a:p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cs typeface="Arial" charset="0"/>
              </a:rPr>
              <a:t>Benchmarking price and performance can go a long way here</a:t>
            </a:r>
          </a:p>
          <a:p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DD386-801F-4681-B15C-B6A7B5B9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5337B-3AB4-4DC4-BDF0-76005DE550EE}"/>
              </a:ext>
            </a:extLst>
          </p:cNvPr>
          <p:cNvSpPr txBox="1"/>
          <p:nvPr/>
        </p:nvSpPr>
        <p:spPr>
          <a:xfrm>
            <a:off x="925775" y="67687"/>
            <a:ext cx="470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50C5F5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6FAEAA-5C76-48DD-8BE9-8E612B23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0" y="1137682"/>
            <a:ext cx="3397235" cy="2423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90DA55-60D8-443E-982D-73DE64724FB4}"/>
              </a:ext>
            </a:extLst>
          </p:cNvPr>
          <p:cNvSpPr/>
          <p:nvPr/>
        </p:nvSpPr>
        <p:spPr>
          <a:xfrm>
            <a:off x="0" y="3005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540421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221876" y="341225"/>
            <a:ext cx="414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0C5F5"/>
                </a:solidFill>
                <a:latin typeface="Avenir Heavy" charset="0"/>
                <a:ea typeface="Avenir Heavy" charset="0"/>
                <a:cs typeface="Avenir Heavy" charset="0"/>
              </a:rPr>
              <a:t>Transparency – All clouds are equal right?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96998-766A-4D7B-BA67-2A8977FE7D25}"/>
              </a:ext>
            </a:extLst>
          </p:cNvPr>
          <p:cNvSpPr/>
          <p:nvPr/>
        </p:nvSpPr>
        <p:spPr>
          <a:xfrm>
            <a:off x="4168588" y="850813"/>
            <a:ext cx="4845894" cy="4895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r>
              <a:rPr lang="en-US" sz="1400" dirty="0">
                <a:latin typeface="Ubuntu"/>
                <a:ea typeface="Ubuntu"/>
                <a:cs typeface="Ubuntu"/>
                <a:sym typeface="Ubuntu"/>
              </a:rPr>
              <a:t>*Cloud Spectator specializes in validating performance claims and bringing transparent data to the enterprise</a:t>
            </a: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endParaRPr lang="en-US" sz="1400" dirty="0">
              <a:latin typeface="Ubuntu"/>
              <a:ea typeface="Ubuntu"/>
              <a:cs typeface="Ubuntu"/>
              <a:sym typeface="Ubuntu"/>
            </a:endParaRPr>
          </a:p>
          <a:p>
            <a:pPr marL="139700">
              <a:lnSpc>
                <a:spcPct val="150000"/>
              </a:lnSpc>
              <a:buClr>
                <a:schemeClr val="bg1"/>
              </a:buClr>
              <a:buSzPct val="100000"/>
            </a:pPr>
            <a:r>
              <a:rPr lang="en-US" sz="1400" dirty="0">
                <a:latin typeface="Ubuntu"/>
                <a:ea typeface="Ubuntu"/>
                <a:cs typeface="Ubuntu"/>
                <a:sym typeface="Ubuntu"/>
              </a:rPr>
              <a:t>*On paper most cloud infrastructure appears similar</a:t>
            </a: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endParaRPr lang="en-US" sz="1400" dirty="0">
              <a:latin typeface="Ubuntu"/>
              <a:ea typeface="Ubuntu"/>
              <a:cs typeface="Ubuntu"/>
              <a:sym typeface="Ubuntu"/>
            </a:endParaRP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r>
              <a:rPr lang="en-US" sz="1400" dirty="0">
                <a:latin typeface="Ubuntu"/>
                <a:ea typeface="Ubuntu"/>
                <a:cs typeface="Ubuntu"/>
                <a:sym typeface="Ubuntu"/>
              </a:rPr>
              <a:t>*Performance and Pricing all over the place for similar spec’d VMs</a:t>
            </a: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endParaRPr lang="en-US" sz="1400" dirty="0">
              <a:latin typeface="Ubuntu"/>
              <a:ea typeface="Ubuntu"/>
              <a:cs typeface="Ubuntu"/>
              <a:sym typeface="Ubuntu"/>
            </a:endParaRP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r>
              <a:rPr lang="en-US" sz="1400" dirty="0">
                <a:latin typeface="Ubuntu"/>
                <a:ea typeface="Ubuntu"/>
                <a:cs typeface="Ubuntu"/>
                <a:sym typeface="Ubuntu"/>
              </a:rPr>
              <a:t>*VM performance is only one aspect, PaaS and SaaS also show large difference in performance</a:t>
            </a: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endParaRPr lang="en-US" sz="1400" dirty="0">
              <a:latin typeface="Ubuntu"/>
              <a:ea typeface="Ubuntu"/>
              <a:cs typeface="Ubuntu"/>
              <a:sym typeface="Ubuntu"/>
            </a:endParaRP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r>
              <a:rPr lang="en-US" sz="1400" dirty="0">
                <a:latin typeface="Ubuntu"/>
                <a:ea typeface="Ubuntu"/>
                <a:cs typeface="Ubuntu"/>
                <a:sym typeface="Ubuntu"/>
              </a:rPr>
              <a:t>*Head hurt yet?</a:t>
            </a: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endParaRPr lang="en-US" sz="1400" dirty="0">
              <a:latin typeface="Ubuntu"/>
              <a:ea typeface="Ubuntu"/>
              <a:cs typeface="Ubuntu"/>
              <a:sym typeface="Ubuntu"/>
            </a:endParaRP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endParaRPr lang="en-US" sz="1400" dirty="0">
              <a:latin typeface="Ubuntu"/>
              <a:ea typeface="Ubuntu"/>
              <a:cs typeface="Ubuntu"/>
              <a:sym typeface="Ubuntu"/>
            </a:endParaRPr>
          </a:p>
          <a:p>
            <a:pPr marL="139700" lvl="0">
              <a:lnSpc>
                <a:spcPct val="150000"/>
              </a:lnSpc>
              <a:buClr>
                <a:schemeClr val="bg1"/>
              </a:buClr>
              <a:buSzPct val="100000"/>
            </a:pPr>
            <a:endParaRPr lang="en-US" sz="1400" dirty="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FAD58F-D7EE-4616-AA51-9A5F6048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7" y="1667719"/>
            <a:ext cx="3939451" cy="159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841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1962"/>
            <a:ext cx="70597" cy="564776"/>
          </a:xfrm>
          <a:prstGeom prst="rect">
            <a:avLst/>
          </a:prstGeom>
          <a:solidFill>
            <a:srgbClr val="00B0F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335515" y="341225"/>
            <a:ext cx="2883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50C5F5"/>
                </a:solidFill>
                <a:latin typeface="Avenir Heavy" charset="0"/>
              </a:rPr>
              <a:t>Comparing Apples to Apples</a:t>
            </a:r>
          </a:p>
          <a:p>
            <a:endParaRPr lang="en-US" b="1" dirty="0">
              <a:solidFill>
                <a:srgbClr val="50C5F5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0028" y="664390"/>
            <a:ext cx="5185823" cy="4215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en-US" sz="1350" dirty="0"/>
              <a:t>Comparing similar Cloud services from various providers can seem like comparing apples to oranges. 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en-US" sz="1200" dirty="0"/>
              <a:t>Decide what matters to you most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Control?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Performance?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Price?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Support?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Ease of use?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en-US" sz="1350" dirty="0"/>
              <a:t>Focus on identifying infrastructure that meets your min. requirements, then compare performance and pricing between your top 5 – 10 options</a:t>
            </a:r>
          </a:p>
          <a:p>
            <a:pPr>
              <a:lnSpc>
                <a:spcPct val="150000"/>
              </a:lnSpc>
            </a:pPr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C6EEC-78CA-4F41-BA7C-F094BA1ECC57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C85F6-9856-4ADE-959E-7EAF2CBBE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45" y="3088581"/>
            <a:ext cx="1914575" cy="1204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F4E60-A718-4026-8713-B4776305DDB8}"/>
              </a:ext>
            </a:extLst>
          </p:cNvPr>
          <p:cNvSpPr txBox="1"/>
          <p:nvPr/>
        </p:nvSpPr>
        <p:spPr>
          <a:xfrm>
            <a:off x="650767" y="67687"/>
            <a:ext cx="4704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50C5F5"/>
              </a:solidFill>
              <a:latin typeface="Avenir Heavy" charset="0"/>
              <a:ea typeface="Avenir Heavy" charset="0"/>
              <a:cs typeface="Avenir Heavy" charset="0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4633F-0C54-4769-B7AF-EC93443A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99" y="341225"/>
            <a:ext cx="1527158" cy="19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S-Offici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TP Overview Sep 5 2018 IDC F" id="{605B606D-4416-430C-ABDD-EE6ED6D5399C}" vid="{15C444CE-3D5B-4D34-BEB7-8FA32D41F592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CS-Official</Template>
  <TotalTime>1662</TotalTime>
  <Words>1615</Words>
  <Application>Microsoft Office PowerPoint</Application>
  <PresentationFormat>On-screen Show (16:9)</PresentationFormat>
  <Paragraphs>248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Avenir Heavy</vt:lpstr>
      <vt:lpstr>Ubuntu</vt:lpstr>
      <vt:lpstr>Arial</vt:lpstr>
      <vt:lpstr>CS-Official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Need for Cloud Transparency</vt:lpstr>
      <vt:lpstr>PowerPoint Presentation</vt:lpstr>
      <vt:lpstr>PowerPoint Presentation</vt:lpstr>
      <vt:lpstr>Evaluating Cloud Providers – Other Considerations</vt:lpstr>
      <vt:lpstr>Evaluating Cloud Providers – DCs</vt:lpstr>
      <vt:lpstr>Evaluating Cloud Providers  – CPU perf Azure</vt:lpstr>
      <vt:lpstr>Evaluating Cloud Providers – CPU perf AWS</vt:lpstr>
      <vt:lpstr>Evaluating Cloud Providers  – General and Compute CPU perf</vt:lpstr>
      <vt:lpstr>Why Benchmarking?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Determining Cloud Value – The Universal Metric</vt:lpstr>
      <vt:lpstr>Cloud Price-Performance Example: Price</vt:lpstr>
      <vt:lpstr>Cloud Price-Performance Example: Performance</vt:lpstr>
      <vt:lpstr>Cloud Price-Performance Example: Perf/Price</vt:lpstr>
      <vt:lpstr>Performance Per Dollar Spent: Recap</vt:lpstr>
      <vt:lpstr>PowerPoint Presentation</vt:lpstr>
      <vt:lpstr>Things to Do Tomorrow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Performance Anlysis and Benchmarking Best Practices</dc:title>
  <dc:creator/>
  <cp:lastModifiedBy>mike jung</cp:lastModifiedBy>
  <cp:revision>113</cp:revision>
  <dcterms:modified xsi:type="dcterms:W3CDTF">2019-01-09T16:42:21Z</dcterms:modified>
</cp:coreProperties>
</file>